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10287000" cx="18288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  <p:embeddedFont>
      <p:font typeface="Poppins"/>
      <p:regular r:id="rId47"/>
      <p:bold r:id="rId48"/>
      <p:italic r:id="rId49"/>
      <p:boldItalic r:id="rId50"/>
    </p:embeddedFont>
    <p:embeddedFont>
      <p:font typeface="Quattrocento Sans"/>
      <p:regular r:id="rId51"/>
      <p:bold r:id="rId52"/>
      <p:italic r:id="rId53"/>
      <p:boldItalic r:id="rId54"/>
    </p:embeddedFont>
    <p:embeddedFont>
      <p:font typeface="Archivo"/>
      <p:regular r:id="rId55"/>
      <p:bold r:id="rId56"/>
      <p:italic r:id="rId57"/>
      <p:boldItalic r:id="rId58"/>
    </p:embeddedFont>
    <p:embeddedFont>
      <p:font typeface="Poppins ExtraBold"/>
      <p:bold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123B80-7B36-4228-B8C6-8FE80A559473}">
  <a:tblStyle styleId="{90123B80-7B36-4228-B8C6-8FE80A55947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oppins-bold.fntdata"/><Relationship Id="rId47" Type="http://schemas.openxmlformats.org/officeDocument/2006/relationships/font" Target="fonts/Poppins-regular.fntdata"/><Relationship Id="rId49" Type="http://schemas.openxmlformats.org/officeDocument/2006/relationships/font" Target="fonts/Poppi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PoppinsExtraBold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QuattrocentoSans-regular.fntdata"/><Relationship Id="rId50" Type="http://schemas.openxmlformats.org/officeDocument/2006/relationships/font" Target="fonts/Poppins-boldItalic.fntdata"/><Relationship Id="rId53" Type="http://schemas.openxmlformats.org/officeDocument/2006/relationships/font" Target="fonts/QuattrocentoSans-italic.fntdata"/><Relationship Id="rId52" Type="http://schemas.openxmlformats.org/officeDocument/2006/relationships/font" Target="fonts/QuattrocentoSans-bold.fntdata"/><Relationship Id="rId11" Type="http://schemas.openxmlformats.org/officeDocument/2006/relationships/slide" Target="slides/slide5.xml"/><Relationship Id="rId55" Type="http://schemas.openxmlformats.org/officeDocument/2006/relationships/font" Target="fonts/Archivo-regular.fntdata"/><Relationship Id="rId10" Type="http://schemas.openxmlformats.org/officeDocument/2006/relationships/slide" Target="slides/slide4.xml"/><Relationship Id="rId54" Type="http://schemas.openxmlformats.org/officeDocument/2006/relationships/font" Target="fonts/QuattrocentoSans-boldItalic.fntdata"/><Relationship Id="rId13" Type="http://schemas.openxmlformats.org/officeDocument/2006/relationships/slide" Target="slides/slide7.xml"/><Relationship Id="rId57" Type="http://schemas.openxmlformats.org/officeDocument/2006/relationships/font" Target="fonts/Archivo-italic.fntdata"/><Relationship Id="rId12" Type="http://schemas.openxmlformats.org/officeDocument/2006/relationships/slide" Target="slides/slide6.xml"/><Relationship Id="rId56" Type="http://schemas.openxmlformats.org/officeDocument/2006/relationships/font" Target="fonts/Archivo-bold.fntdata"/><Relationship Id="rId15" Type="http://schemas.openxmlformats.org/officeDocument/2006/relationships/slide" Target="slides/slide9.xml"/><Relationship Id="rId59" Type="http://schemas.openxmlformats.org/officeDocument/2006/relationships/font" Target="fonts/PoppinsExtraBold-bold.fntdata"/><Relationship Id="rId14" Type="http://schemas.openxmlformats.org/officeDocument/2006/relationships/slide" Target="slides/slide8.xml"/><Relationship Id="rId58" Type="http://schemas.openxmlformats.org/officeDocument/2006/relationships/font" Target="fonts/Archiv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fb89c711a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3fb89c711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 Bar chart comparing website visits (MMT: 121M vs Indigo: X).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 Mobile vs Desktop traffic split (pie chart or stacked bar graph).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 A callout: "70% Mobile Visits → Huge App Opportunity!"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fb89c711a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3fb89c711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 Ad spend comparison bar graph (MMT: ₹2.5Cr/month vs Indigo: ₹X).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 A Google search screenshot highlighting Indigo’s limited visibility.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 A callout: "Outspending us = Outbooking us. How do we fight back?"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fb89c711a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fb89c711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Design:</a:t>
            </a:r>
            <a:br>
              <a:rPr b="1"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✅ </a:t>
            </a:r>
            <a:r>
              <a:rPr b="1" lang="en-US">
                <a:solidFill>
                  <a:schemeClr val="dk1"/>
                </a:solidFill>
              </a:rPr>
              <a:t>Sankey diagram</a:t>
            </a:r>
            <a:r>
              <a:rPr lang="en-US">
                <a:solidFill>
                  <a:schemeClr val="dk1"/>
                </a:solidFill>
              </a:rPr>
              <a:t> showing visitor flow: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18% Drop from Indigo → MMT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Only 5% Drop from MMT → Indigo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✅ </a:t>
            </a:r>
            <a:r>
              <a:rPr b="1" lang="en-US">
                <a:solidFill>
                  <a:schemeClr val="dk1"/>
                </a:solidFill>
              </a:rPr>
              <a:t>A callout: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i="1" lang="en-US">
                <a:solidFill>
                  <a:schemeClr val="dk1"/>
                </a:solidFill>
              </a:rPr>
              <a:t>"We’re losing high-intent customers. Time to fix the leaks!"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fb89c711a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3fb89c711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Design: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Demographic infographic (Male 70%, Age 18-34, Audience personas).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Icons representing each segment (Students, Entrepreneurs, etc.).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✅ A </a:t>
            </a:r>
            <a:r>
              <a:rPr b="1" lang="en-US">
                <a:solidFill>
                  <a:schemeClr val="dk1"/>
                </a:solidFill>
              </a:rPr>
              <a:t>callout: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i="1" lang="en-US">
                <a:solidFill>
                  <a:schemeClr val="dk1"/>
                </a:solidFill>
              </a:rPr>
              <a:t>"Targeting the right audience = More direct bookings."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5a38db850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5a38db85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Design: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Two app download trend lines (Indigo declining vs MMT rising).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A </a:t>
            </a:r>
            <a:r>
              <a:rPr b="1" lang="en-US">
                <a:solidFill>
                  <a:schemeClr val="dk1"/>
                </a:solidFill>
              </a:rPr>
              <a:t>smartphone mockup showing MMT app dominance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✅ A </a:t>
            </a:r>
            <a:r>
              <a:rPr b="1" lang="en-US">
                <a:solidFill>
                  <a:schemeClr val="dk1"/>
                </a:solidFill>
              </a:rPr>
              <a:t>callout: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i="1" lang="en-US">
                <a:solidFill>
                  <a:schemeClr val="dk1"/>
                </a:solidFill>
              </a:rPr>
              <a:t>"More mobile users, but fewer downloads—why?"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35a38db850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35a38db85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Design: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Ad placement map (MMT’s top ad networks).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Comparison of display ad formats (Video vs Static).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✅ A </a:t>
            </a:r>
            <a:r>
              <a:rPr b="1" lang="en-US">
                <a:solidFill>
                  <a:schemeClr val="dk1"/>
                </a:solidFill>
              </a:rPr>
              <a:t>callout: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i="1" lang="en-US">
                <a:solidFill>
                  <a:schemeClr val="dk1"/>
                </a:solidFill>
              </a:rPr>
              <a:t>"Time to invest in high-impact ad formats."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5a38db850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35a38db85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Design:</a:t>
            </a:r>
            <a:br>
              <a:rPr b="1"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✅ </a:t>
            </a:r>
            <a:r>
              <a:rPr b="1" lang="en-US">
                <a:solidFill>
                  <a:schemeClr val="dk1"/>
                </a:solidFill>
              </a:rPr>
              <a:t>4-part visual strategy roadmap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Convert OTA Users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Retarget First-Party Data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Expand New Segments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Optimize for ROAS &amp; Conversions</a:t>
            </a:r>
            <a:br>
              <a:rPr b="1"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✅ </a:t>
            </a:r>
            <a:r>
              <a:rPr b="1" lang="en-US">
                <a:solidFill>
                  <a:schemeClr val="dk1"/>
                </a:solidFill>
              </a:rPr>
              <a:t>Arrows leading to the goal: “40% Direct Bookings”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fb89c711a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3fb89c711a_0_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5a38db850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35a38db85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Design Suggestions: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Use a persona-based layout</a:t>
            </a:r>
            <a:r>
              <a:rPr lang="en-US">
                <a:solidFill>
                  <a:schemeClr val="dk1"/>
                </a:solidFill>
              </a:rPr>
              <a:t> – Each audience segment should have a visual (icon or image) with a short description.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fb89c711a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3fb89c711a_0_2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a34da2e7b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ea34da2e7b_0_5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5a38db850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35a38db85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Design: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A </a:t>
            </a:r>
            <a:r>
              <a:rPr b="1" lang="en-US">
                <a:solidFill>
                  <a:schemeClr val="dk1"/>
                </a:solidFill>
              </a:rPr>
              <a:t>funnel diagram</a:t>
            </a:r>
            <a:r>
              <a:rPr lang="en-US">
                <a:solidFill>
                  <a:schemeClr val="dk1"/>
                </a:solidFill>
              </a:rPr>
              <a:t> with four stages (Awareness, Consideration, Conversion, Retention).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Icons or visuals representing each stage</a:t>
            </a:r>
            <a:r>
              <a:rPr lang="en-US">
                <a:solidFill>
                  <a:schemeClr val="dk1"/>
                </a:solidFill>
              </a:rPr>
              <a:t> (e.g., megaphone for awareness, handshake for consideration, checkout cart for conversion, loyalty badge for retention).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A </a:t>
            </a:r>
            <a:r>
              <a:rPr b="1" lang="en-US">
                <a:solidFill>
                  <a:schemeClr val="dk1"/>
                </a:solidFill>
              </a:rPr>
              <a:t>budget allocation breakdown (20%-20%-50%-10%)</a:t>
            </a:r>
            <a:r>
              <a:rPr lang="en-US">
                <a:solidFill>
                  <a:schemeClr val="dk1"/>
                </a:solidFill>
              </a:rPr>
              <a:t> in a clear and concise format.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✅ Highlight </a:t>
            </a:r>
            <a:r>
              <a:rPr b="1" lang="en-US">
                <a:solidFill>
                  <a:schemeClr val="dk1"/>
                </a:solidFill>
              </a:rPr>
              <a:t>Key Results Indicators (KRIs)</a:t>
            </a:r>
            <a:r>
              <a:rPr lang="en-US">
                <a:solidFill>
                  <a:schemeClr val="dk1"/>
                </a:solidFill>
              </a:rPr>
              <a:t> using icons and short phrases.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35a38db850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35a38db85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Design: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A </a:t>
            </a:r>
            <a:r>
              <a:rPr b="1" lang="en-US">
                <a:solidFill>
                  <a:schemeClr val="dk1"/>
                </a:solidFill>
              </a:rPr>
              <a:t>visual roadmap</a:t>
            </a:r>
            <a:r>
              <a:rPr lang="en-US">
                <a:solidFill>
                  <a:schemeClr val="dk1"/>
                </a:solidFill>
              </a:rPr>
              <a:t> showing awareness channels (Google Display, YouTube, Meta Ads, etc.).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A heat map or flowchart</a:t>
            </a:r>
            <a:r>
              <a:rPr lang="en-US">
                <a:solidFill>
                  <a:schemeClr val="dk1"/>
                </a:solidFill>
              </a:rPr>
              <a:t> illustrating audience segmentation (In-Market, Affinity, Keyword, Topic, Placement Targeting).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Boldly display “20% of Budget” to reinforce allocation.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3fb89c711a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3fb89c711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Design: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Showcase </a:t>
            </a:r>
            <a:r>
              <a:rPr b="1" lang="en-US">
                <a:solidFill>
                  <a:schemeClr val="dk1"/>
                </a:solidFill>
              </a:rPr>
              <a:t>high-impact ad visuals</a:t>
            </a:r>
            <a:r>
              <a:rPr lang="en-US">
                <a:solidFill>
                  <a:schemeClr val="dk1"/>
                </a:solidFill>
              </a:rPr>
              <a:t> from the awareness stage.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Use a mockup of an actual ad campaign (Google Display, YouTube bumper ad, Instagram story ad, etc.)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Callout for key messages used in ads.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fb89c711a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3fb89c711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Design:</a:t>
            </a:r>
            <a:br>
              <a:rPr b="1"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✅ A </a:t>
            </a:r>
            <a:r>
              <a:rPr b="1" lang="en-US">
                <a:solidFill>
                  <a:schemeClr val="dk1"/>
                </a:solidFill>
              </a:rPr>
              <a:t>comparison table</a:t>
            </a:r>
            <a:r>
              <a:rPr lang="en-US">
                <a:solidFill>
                  <a:schemeClr val="dk1"/>
                </a:solidFill>
              </a:rPr>
              <a:t> showing why Indigo’s website is better than OTAs (e.g., Price Transparency, Rewards, Direct Support, Early Check-ins, No Hidden Fees).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✅ </a:t>
            </a:r>
            <a:r>
              <a:rPr b="1" lang="en-US">
                <a:solidFill>
                  <a:schemeClr val="dk1"/>
                </a:solidFill>
              </a:rPr>
              <a:t>Flowchart showing how remarketing works (Website Visitors → Dynamic Remarketing → Personalized Offers)</a:t>
            </a:r>
            <a:r>
              <a:rPr lang="en-US">
                <a:solidFill>
                  <a:schemeClr val="dk1"/>
                </a:solidFill>
              </a:rPr>
              <a:t>.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✅ </a:t>
            </a:r>
            <a:r>
              <a:rPr b="1" lang="en-US">
                <a:solidFill>
                  <a:schemeClr val="dk1"/>
                </a:solidFill>
              </a:rPr>
              <a:t>Icons representing different targeting methods (Retargeting, LinkedIn Business Travelers, Search Intent, etc.)</a:t>
            </a:r>
            <a:r>
              <a:rPr lang="en-US">
                <a:solidFill>
                  <a:schemeClr val="dk1"/>
                </a:solidFill>
              </a:rPr>
              <a:t>.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✅ </a:t>
            </a:r>
            <a:r>
              <a:rPr b="1" lang="en-US">
                <a:solidFill>
                  <a:schemeClr val="dk1"/>
                </a:solidFill>
              </a:rPr>
              <a:t>Emphasize “20% of Budget” for clear resource allocation.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3fb89c711a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3fb89c711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Design: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Showcase </a:t>
            </a:r>
            <a:r>
              <a:rPr b="1" lang="en-US">
                <a:solidFill>
                  <a:schemeClr val="dk1"/>
                </a:solidFill>
              </a:rPr>
              <a:t>retargeting &amp; LinkedIn ad creatives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Use a </a:t>
            </a:r>
            <a:r>
              <a:rPr b="1" lang="en-US">
                <a:solidFill>
                  <a:schemeClr val="dk1"/>
                </a:solidFill>
              </a:rPr>
              <a:t>carousel-style layout</a:t>
            </a:r>
            <a:r>
              <a:rPr lang="en-US">
                <a:solidFill>
                  <a:schemeClr val="dk1"/>
                </a:solidFill>
              </a:rPr>
              <a:t> to highlight different ad formats (text ads, video ads, static banners).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✅ A </a:t>
            </a:r>
            <a:r>
              <a:rPr b="1" lang="en-US">
                <a:solidFill>
                  <a:schemeClr val="dk1"/>
                </a:solidFill>
              </a:rPr>
              <a:t>bold CTA (Book Direct &amp; Save!) in each visual.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fb89c711a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3fb89c711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Design: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A simple three-step flow (Search → Compare → Book)</a:t>
            </a:r>
            <a:r>
              <a:rPr lang="en-US">
                <a:solidFill>
                  <a:schemeClr val="dk1"/>
                </a:solidFill>
              </a:rPr>
              <a:t> showing how users go from interest to booking.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A bar graph showcasing Indigo’s past conversion success rates vs OTAs.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Icons representing high-intent audiences (Frequent Flyers, Cart Abandoners, OTA Searchers, etc.).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Large, bold “50% of Budget” to emphasize importance.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3fb89c711a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3fb89c711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Design: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Highlight urgent messaging in creatives (“Limited Offer!”, “Lowest Fares Only on Indigo Website!”).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Use a </a:t>
            </a:r>
            <a:r>
              <a:rPr b="1" lang="en-US">
                <a:solidFill>
                  <a:schemeClr val="dk1"/>
                </a:solidFill>
              </a:rPr>
              <a:t>mockup of Indigo’s website checkout flow</a:t>
            </a:r>
            <a:r>
              <a:rPr lang="en-US">
                <a:solidFill>
                  <a:schemeClr val="dk1"/>
                </a:solidFill>
              </a:rPr>
              <a:t> to demonstrate the seamless booking experience.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Show dynamic search ads targeting OTA brand search (e.g., “Indigo Flights on MakeMyTrip” redirecting to Indigo’s site).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fb89c711a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fb89c711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Design: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Loyalty-based segmentation (Past Converters, Frequent Flyers, Lapsing Customers, etc.).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Use a cycle diagram to show continuous engagement (Email → Personalized Offers → App Push Notifications → Exclusive Deals).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Show Indigo’s mobile app as a retention tool.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Clearly state “10% of Budget” for retention efforts.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3fb89c711a_0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3fb89c711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Design: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Showcase email marketing campaigns, push notifications, and loyalty program creatives.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Use customer testimonials or app store reviews to reinforce trust.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Display an Indigo mobile app mockup with a “Member-Only Deals” message.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35a38db85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335a38db850_0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5a38db85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35a38db8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Full-screen </a:t>
            </a:r>
            <a:r>
              <a:rPr b="1" lang="en-US">
                <a:solidFill>
                  <a:schemeClr val="dk1"/>
                </a:solidFill>
              </a:rPr>
              <a:t>background image of an airport or an aircraft in flight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Use a simple </a:t>
            </a:r>
            <a:r>
              <a:rPr b="1" lang="en-US">
                <a:solidFill>
                  <a:schemeClr val="dk1"/>
                </a:solidFill>
              </a:rPr>
              <a:t>line graph or bar chart</a:t>
            </a:r>
            <a:r>
              <a:rPr lang="en-US">
                <a:solidFill>
                  <a:schemeClr val="dk1"/>
                </a:solidFill>
              </a:rPr>
              <a:t> to show </a:t>
            </a:r>
            <a:r>
              <a:rPr b="1" lang="en-US">
                <a:solidFill>
                  <a:schemeClr val="dk1"/>
                </a:solidFill>
              </a:rPr>
              <a:t>market share growth</a:t>
            </a:r>
            <a:r>
              <a:rPr lang="en-US">
                <a:solidFill>
                  <a:schemeClr val="dk1"/>
                </a:solidFill>
              </a:rPr>
              <a:t> from </a:t>
            </a:r>
            <a:r>
              <a:rPr b="1" lang="en-US">
                <a:solidFill>
                  <a:schemeClr val="dk1"/>
                </a:solidFill>
              </a:rPr>
              <a:t>2020 to 2026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✅ Highlight “</a:t>
            </a:r>
            <a:r>
              <a:rPr b="1" lang="en-US">
                <a:solidFill>
                  <a:schemeClr val="dk1"/>
                </a:solidFill>
              </a:rPr>
              <a:t>49% Market Share in 2026</a:t>
            </a:r>
            <a:r>
              <a:rPr lang="en-US">
                <a:solidFill>
                  <a:schemeClr val="dk1"/>
                </a:solidFill>
              </a:rPr>
              <a:t>” in bold.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3fb89c711a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3fb89c711a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3fb89c711a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3fb89c711a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3fb89c711a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3fb89c711a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7402e2b9c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27402e2b9c3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410540949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41054094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410540949f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410540949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410540949f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410540949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5a38db850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5a38db85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A </a:t>
            </a:r>
            <a:r>
              <a:rPr b="1" lang="en-US">
                <a:solidFill>
                  <a:schemeClr val="dk1"/>
                </a:solidFill>
              </a:rPr>
              <a:t>pie chart</a:t>
            </a:r>
            <a:r>
              <a:rPr lang="en-US">
                <a:solidFill>
                  <a:schemeClr val="dk1"/>
                </a:solidFill>
              </a:rPr>
              <a:t> showcasing </a:t>
            </a:r>
            <a:r>
              <a:rPr b="1" lang="en-US">
                <a:solidFill>
                  <a:schemeClr val="dk1"/>
                </a:solidFill>
              </a:rPr>
              <a:t>MMT (56.9%) vs Other OTAs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MMT, Cleartrip, and EaseMyTrip logos</a:t>
            </a:r>
            <a:r>
              <a:rPr lang="en-US">
                <a:solidFill>
                  <a:schemeClr val="dk1"/>
                </a:solidFill>
              </a:rPr>
              <a:t> arranged in a visual hierarchy.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✅ A </a:t>
            </a:r>
            <a:r>
              <a:rPr b="1" lang="en-US">
                <a:solidFill>
                  <a:schemeClr val="dk1"/>
                </a:solidFill>
              </a:rPr>
              <a:t>small callout box</a:t>
            </a:r>
            <a:r>
              <a:rPr lang="en-US">
                <a:solidFill>
                  <a:schemeClr val="dk1"/>
                </a:solidFill>
              </a:rPr>
              <a:t>: </a:t>
            </a:r>
            <a:r>
              <a:rPr i="1" lang="en-US">
                <a:solidFill>
                  <a:schemeClr val="dk1"/>
                </a:solidFill>
              </a:rPr>
              <a:t>"Indigo bookings are driven by OTAs—how can we change this?"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https://videc.co/wp-content/uploads/2024/04/VIDECs-India-Travel-Market-Sizing-OTA-Benchmarking-Study-FY20-FY26.pdf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5a38db850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35a38db85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Use a </a:t>
            </a:r>
            <a:r>
              <a:rPr b="1" lang="en-US">
                <a:solidFill>
                  <a:schemeClr val="dk1"/>
                </a:solidFill>
              </a:rPr>
              <a:t>flowchart-style infographic</a:t>
            </a:r>
            <a:r>
              <a:rPr lang="en-US">
                <a:solidFill>
                  <a:schemeClr val="dk1"/>
                </a:solidFill>
              </a:rPr>
              <a:t> showing: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🏆 </a:t>
            </a:r>
            <a:r>
              <a:rPr b="1" lang="en-US">
                <a:solidFill>
                  <a:schemeClr val="dk1"/>
                </a:solidFill>
              </a:rPr>
              <a:t>Total Market </a:t>
            </a:r>
            <a:r>
              <a:rPr b="1" lang="en-US">
                <a:solidFill>
                  <a:schemeClr val="dk1"/>
                </a:solidFill>
              </a:rPr>
              <a:t>(₹1,085B)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🎟️ </a:t>
            </a:r>
            <a:r>
              <a:rPr b="1" lang="en-US">
                <a:solidFill>
                  <a:schemeClr val="dk1"/>
                </a:solidFill>
              </a:rPr>
              <a:t>OTA Bookings (₹850B)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✈️ </a:t>
            </a:r>
            <a:r>
              <a:rPr b="1" lang="en-US">
                <a:solidFill>
                  <a:schemeClr val="dk1"/>
                </a:solidFill>
              </a:rPr>
              <a:t>Indigo's Expected Flyers (118M)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🔥 </a:t>
            </a:r>
            <a:r>
              <a:rPr b="1" lang="en-US">
                <a:solidFill>
                  <a:schemeClr val="dk1"/>
                </a:solidFill>
              </a:rPr>
              <a:t>Opportunity to Shift 95M Flyers to Direct Bookings</a:t>
            </a:r>
            <a:br>
              <a:rPr b="1"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✅ </a:t>
            </a:r>
            <a:r>
              <a:rPr b="1" lang="en-US">
                <a:solidFill>
                  <a:schemeClr val="dk1"/>
                </a:solidFill>
              </a:rPr>
              <a:t>Use a bold number (95M) in the center of the slide.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5a38db850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5a38db85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Design: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b="1" lang="en-US">
                <a:solidFill>
                  <a:schemeClr val="dk1"/>
                </a:solidFill>
              </a:rPr>
              <a:t>Simple bar graph</a:t>
            </a:r>
            <a:r>
              <a:rPr lang="en-US">
                <a:solidFill>
                  <a:schemeClr val="dk1"/>
                </a:solidFill>
              </a:rPr>
              <a:t> comparing </a:t>
            </a:r>
            <a:r>
              <a:rPr b="1" lang="en-US">
                <a:solidFill>
                  <a:schemeClr val="dk1"/>
                </a:solidFill>
              </a:rPr>
              <a:t>YoY growth (152M → 161M bookings)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✅ A </a:t>
            </a:r>
            <a:r>
              <a:rPr b="1" lang="en-US">
                <a:solidFill>
                  <a:schemeClr val="dk1"/>
                </a:solidFill>
              </a:rPr>
              <a:t>green upward arrow</a:t>
            </a:r>
            <a:r>
              <a:rPr lang="en-US">
                <a:solidFill>
                  <a:schemeClr val="dk1"/>
                </a:solidFill>
              </a:rPr>
              <a:t> to signify growth.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✅ A subtle background image of an </a:t>
            </a:r>
            <a:r>
              <a:rPr b="1" lang="en-US">
                <a:solidFill>
                  <a:schemeClr val="dk1"/>
                </a:solidFill>
              </a:rPr>
              <a:t>Indigo aircraft taking off.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fb89c711a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3fb89c711a_0_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5a38db850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35a38db85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 Heat map or a seasonal timeline graph showing peak travel months.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 Icons for festivals (Diwali, Christmas, New Year, Summer Holidays, etc.).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 A travel surge callout box: "How can we leverage these peak periods?"</a:t>
            </a:r>
            <a:br>
              <a:rPr lang="en-US"/>
            </a:br>
            <a:br>
              <a:rPr lang="en-US"/>
            </a:br>
            <a:r>
              <a:rPr lang="en-US"/>
              <a:t>https://www.ceicdata.com/en/india/airport-authority-of-india-passenger-traffic/passenger-traffic-all-airports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5a38db850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5a38db85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 India map with heat spots showing top travel routes.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 Route names + flight volume overlay.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 A callout: "Personalized marketing for top routes = higher direct bookings."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gradFill>
          <a:gsLst>
            <a:gs pos="0">
              <a:srgbClr val="F3F3F3"/>
            </a:gs>
            <a:gs pos="100000">
              <a:srgbClr val="D9D2E9"/>
            </a:gs>
          </a:gsLst>
          <a:lin ang="2700006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>
            <a:off x="1444626" y="4121946"/>
            <a:ext cx="15544800" cy="20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37E"/>
              </a:buClr>
              <a:buSzPts val="5400"/>
              <a:buFont typeface="Trebuchet MS"/>
              <a:buNone/>
              <a:defRPr b="1" sz="54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-11348" y="9182547"/>
            <a:ext cx="18288000" cy="110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4"/>
          <p:cNvSpPr txBox="1"/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0"/>
              <a:buFont typeface="Trebuchet MS"/>
              <a:buNone/>
              <a:defRPr b="0" i="0" sz="9000" u="none" cap="none" strike="noStrike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2286000" y="5403057"/>
            <a:ext cx="137160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190805" y="9481208"/>
            <a:ext cx="512400" cy="50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rebuchet MS"/>
              <a:buNone/>
              <a:defRPr b="0" i="0" sz="9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2286000" y="5403057"/>
            <a:ext cx="13716000" cy="24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-32373" y="9182547"/>
            <a:ext cx="18288000" cy="110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611052" y="0"/>
            <a:ext cx="142596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600"/>
              <a:buFont typeface="Quattrocento Sans"/>
              <a:buNone/>
              <a:defRPr b="0" i="0" sz="6600" u="none" cap="none" strike="noStrike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611052" y="2335190"/>
            <a:ext cx="16957800" cy="6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Autofit/>
          </a:bodyPr>
          <a:lstStyle>
            <a:lvl1pPr indent="-4953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200"/>
              <a:buFont typeface="Arial"/>
              <a:buChar char="•"/>
              <a:defRPr b="0" i="0" sz="4200" u="none" cap="none" strike="noStrike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8" name="Google Shape;88;p16"/>
          <p:cNvSpPr/>
          <p:nvPr/>
        </p:nvSpPr>
        <p:spPr>
          <a:xfrm>
            <a:off x="0" y="0"/>
            <a:ext cx="611400" cy="1988400"/>
          </a:xfrm>
          <a:prstGeom prst="rect">
            <a:avLst/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-11348" y="9182547"/>
            <a:ext cx="18288000" cy="110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2361975" y="9447750"/>
            <a:ext cx="10720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Quattrocento Sans"/>
              <a:buNone/>
            </a:pPr>
            <a:r>
              <a:rPr i="0" lang="en-US" sz="1600" u="none" cap="none" strike="noStrike">
                <a:solidFill>
                  <a:srgbClr val="7F7F7F"/>
                </a:solidFill>
                <a:latin typeface="Archivo"/>
                <a:ea typeface="Archivo"/>
                <a:cs typeface="Archivo"/>
                <a:sym typeface="Archivo"/>
              </a:rPr>
              <a:t>“Engagementality”- In an always switched on world, where customers are equal participants in building a brand, every company will have to encode “Engagement” into their DNA. </a:t>
            </a:r>
            <a:endParaRPr i="0" sz="2800" u="none" cap="none" strike="noStrike">
              <a:solidFill>
                <a:srgbClr val="7F7F7F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0005" y="9360300"/>
            <a:ext cx="1094778" cy="82108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611052" y="0"/>
            <a:ext cx="142596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600"/>
              <a:buFont typeface="Quattrocento Sans"/>
              <a:buNone/>
              <a:defRPr b="0" i="0" sz="6600" u="none" cap="none" strike="noStrike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611052" y="2335190"/>
            <a:ext cx="16957800" cy="6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Autofit/>
          </a:bodyPr>
          <a:lstStyle>
            <a:lvl1pPr indent="-4953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200"/>
              <a:buFont typeface="Arial"/>
              <a:buChar char="•"/>
              <a:defRPr b="0" i="0" sz="4200" u="none" cap="none" strike="noStrike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95" name="Google Shape;95;p17"/>
          <p:cNvSpPr/>
          <p:nvPr/>
        </p:nvSpPr>
        <p:spPr>
          <a:xfrm>
            <a:off x="0" y="0"/>
            <a:ext cx="611400" cy="1988400"/>
          </a:xfrm>
          <a:prstGeom prst="rect">
            <a:avLst/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190805" y="9481208"/>
            <a:ext cx="512400" cy="50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urple letters on a black background&#10;&#10;Description automatically generated" id="97" name="Google Shape;9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1531" y="9303248"/>
            <a:ext cx="1867406" cy="793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-11348" y="9182547"/>
            <a:ext cx="18288000" cy="110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2391020" y="9303248"/>
            <a:ext cx="110694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Quattrocento Sans"/>
              <a:buNone/>
            </a:pPr>
            <a:r>
              <a:rPr b="0" i="0" lang="en-US" sz="2200" u="none" cap="none" strike="noStrike">
                <a:solidFill>
                  <a:srgbClr val="7F7F7F"/>
                </a:solidFill>
                <a:latin typeface="Archivo"/>
                <a:ea typeface="Archivo"/>
                <a:cs typeface="Archivo"/>
                <a:sym typeface="Archivo"/>
              </a:rPr>
              <a:t>“To produce Ideas, creative people need flesh: an identity with soul, body, forms, a real profile, not an average excellent profile, where nothing really stands out.” </a:t>
            </a:r>
            <a:r>
              <a:rPr b="0" i="0" lang="en-US" sz="1800" u="none" cap="none" strike="noStrike">
                <a:solidFill>
                  <a:srgbClr val="7F7F7F"/>
                </a:solidFill>
                <a:latin typeface="Archivo"/>
                <a:ea typeface="Archivo"/>
                <a:cs typeface="Archivo"/>
                <a:sym typeface="Archivo"/>
              </a:rPr>
              <a:t>~ Jean Noel Kapferer</a:t>
            </a:r>
            <a:endParaRPr b="0" i="0" sz="22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0005" y="9360300"/>
            <a:ext cx="1094778" cy="82108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type="title"/>
          </p:nvPr>
        </p:nvSpPr>
        <p:spPr>
          <a:xfrm>
            <a:off x="611052" y="0"/>
            <a:ext cx="142596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600"/>
              <a:buFont typeface="Quattrocento Sans"/>
              <a:buNone/>
              <a:defRPr b="0" i="0" sz="6600" u="none" cap="none" strike="noStrike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611052" y="2335190"/>
            <a:ext cx="16957800" cy="6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Autofit/>
          </a:bodyPr>
          <a:lstStyle>
            <a:lvl1pPr indent="-4953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200"/>
              <a:buFont typeface="Arial"/>
              <a:buChar char="•"/>
              <a:defRPr b="0" i="0" sz="4200" u="none" cap="none" strike="noStrike">
                <a:solidFill>
                  <a:srgbClr val="595959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04" name="Google Shape;104;p18"/>
          <p:cNvSpPr/>
          <p:nvPr/>
        </p:nvSpPr>
        <p:spPr>
          <a:xfrm>
            <a:off x="0" y="0"/>
            <a:ext cx="611400" cy="1988400"/>
          </a:xfrm>
          <a:prstGeom prst="rect">
            <a:avLst/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urple letters on a black background&#10;&#10;Description automatically generated"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1531" y="9303248"/>
            <a:ext cx="1867406" cy="79364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190805" y="9481208"/>
            <a:ext cx="512400" cy="50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rtl="0">
              <a:spcBef>
                <a:spcPts val="64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406400" lvl="1" marL="914400" rtl="0">
              <a:spcBef>
                <a:spcPts val="560"/>
              </a:spcBef>
              <a:spcAft>
                <a:spcPts val="0"/>
              </a:spcAft>
              <a:buSzPts val="2800"/>
              <a:buChar char="–"/>
              <a:defRPr sz="2800"/>
            </a:lvl2pPr>
            <a:lvl3pPr indent="-406400" lvl="2" marL="1371600" rtl="0">
              <a:spcBef>
                <a:spcPts val="480"/>
              </a:spcBef>
              <a:spcAft>
                <a:spcPts val="0"/>
              </a:spcAft>
              <a:buSzPts val="2800"/>
              <a:buChar char="•"/>
              <a:defRPr sz="2800"/>
            </a:lvl3pPr>
            <a:lvl4pPr indent="-406400" lvl="3" marL="1828800" rtl="0">
              <a:spcBef>
                <a:spcPts val="400"/>
              </a:spcBef>
              <a:spcAft>
                <a:spcPts val="0"/>
              </a:spcAft>
              <a:buSzPts val="2800"/>
              <a:buChar char="–"/>
              <a:defRPr sz="2800"/>
            </a:lvl4pPr>
            <a:lvl5pPr indent="-406400" lvl="4" marL="2286000" rtl="0">
              <a:spcBef>
                <a:spcPts val="400"/>
              </a:spcBef>
              <a:spcAft>
                <a:spcPts val="0"/>
              </a:spcAft>
              <a:buSzPts val="2800"/>
              <a:buChar char="»"/>
              <a:defRPr sz="2800"/>
            </a:lvl5pPr>
            <a:lvl6pPr indent="-406400" lvl="5" marL="2743200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6pPr>
            <a:lvl7pPr indent="-406400" lvl="6" marL="3200400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7pPr>
            <a:lvl8pPr indent="-406400" lvl="7" marL="3657600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8pPr>
            <a:lvl9pPr indent="-406400" lvl="8" marL="4114800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buNone/>
              <a:defRPr sz="2800"/>
            </a:lvl1pPr>
            <a:lvl2pPr lvl="1" rtl="0">
              <a:buNone/>
              <a:defRPr sz="2800"/>
            </a:lvl2pPr>
            <a:lvl3pPr lvl="2" rtl="0">
              <a:buNone/>
              <a:defRPr sz="2800"/>
            </a:lvl3pPr>
            <a:lvl4pPr lvl="3" rtl="0">
              <a:buNone/>
              <a:defRPr sz="2800"/>
            </a:lvl4pPr>
            <a:lvl5pPr lvl="4" rtl="0">
              <a:buNone/>
              <a:defRPr sz="2800"/>
            </a:lvl5pPr>
            <a:lvl6pPr lvl="5" rtl="0">
              <a:buNone/>
              <a:defRPr sz="2800"/>
            </a:lvl6pPr>
            <a:lvl7pPr lvl="6" rtl="0">
              <a:buNone/>
              <a:defRPr sz="2800"/>
            </a:lvl7pPr>
            <a:lvl8pPr lvl="7" rtl="0">
              <a:buNone/>
              <a:defRPr sz="2800"/>
            </a:lvl8pPr>
            <a:lvl9pPr lvl="8" rtl="0">
              <a:buNone/>
              <a:defRPr sz="2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gradFill>
          <a:gsLst>
            <a:gs pos="0">
              <a:srgbClr val="F3F3F3"/>
            </a:gs>
            <a:gs pos="100000">
              <a:srgbClr val="D9D2E9"/>
            </a:gs>
          </a:gsLst>
          <a:lin ang="2700006" scaled="0"/>
        </a:gra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800"/>
              <a:buNone/>
              <a:defRPr>
                <a:solidFill>
                  <a:srgbClr val="351C7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None/>
              <a:defRPr>
                <a:solidFill>
                  <a:srgbClr val="351C7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None/>
              <a:defRPr>
                <a:solidFill>
                  <a:srgbClr val="351C7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None/>
              <a:defRPr>
                <a:solidFill>
                  <a:srgbClr val="351C7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None/>
              <a:defRPr>
                <a:solidFill>
                  <a:srgbClr val="351C7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None/>
              <a:defRPr>
                <a:solidFill>
                  <a:srgbClr val="351C7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None/>
              <a:defRPr>
                <a:solidFill>
                  <a:srgbClr val="351C7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None/>
              <a:defRPr>
                <a:solidFill>
                  <a:srgbClr val="351C7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None/>
              <a:defRPr>
                <a:solidFill>
                  <a:srgbClr val="351C75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65100" y="2155950"/>
            <a:ext cx="16187100" cy="6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2" name="Google Shape;5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" name="Google Shape;5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1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5100" y="2155950"/>
            <a:ext cx="16187100" cy="6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Char char="•"/>
              <a:defRPr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–"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•"/>
              <a:defRPr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–"/>
              <a:defRPr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»"/>
              <a:defRPr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  <a:defRPr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  <a:defRPr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  <a:defRPr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  <a:defRPr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Relationship Id="rId5" Type="http://schemas.openxmlformats.org/officeDocument/2006/relationships/image" Target="../media/image15.jpg"/><Relationship Id="rId6" Type="http://schemas.openxmlformats.org/officeDocument/2006/relationships/image" Target="../media/image31.png"/><Relationship Id="rId7" Type="http://schemas.openxmlformats.org/officeDocument/2006/relationships/image" Target="../media/image18.png"/><Relationship Id="rId8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5.jpg"/><Relationship Id="rId9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31.png"/><Relationship Id="rId7" Type="http://schemas.openxmlformats.org/officeDocument/2006/relationships/image" Target="../media/image18.png"/><Relationship Id="rId8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43.png"/><Relationship Id="rId6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5.jpg"/><Relationship Id="rId9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36.jpg"/><Relationship Id="rId7" Type="http://schemas.openxmlformats.org/officeDocument/2006/relationships/image" Target="../media/image31.png"/><Relationship Id="rId8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56.png"/><Relationship Id="rId6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5.jpg"/><Relationship Id="rId9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36.jpg"/><Relationship Id="rId7" Type="http://schemas.openxmlformats.org/officeDocument/2006/relationships/image" Target="../media/image31.png"/><Relationship Id="rId8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40.png"/><Relationship Id="rId6" Type="http://schemas.openxmlformats.org/officeDocument/2006/relationships/image" Target="../media/image37.jpg"/><Relationship Id="rId7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Relationship Id="rId6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080BB"/>
            </a:gs>
          </a:gsLst>
          <a:lin ang="5400012" scaled="0"/>
        </a:gra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9326" y="-305751"/>
            <a:ext cx="6797401" cy="679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>
            <a:off x="13115200" y="1099050"/>
            <a:ext cx="3971100" cy="3971100"/>
          </a:xfrm>
          <a:prstGeom prst="ellipse">
            <a:avLst/>
          </a:prstGeom>
          <a:solidFill>
            <a:srgbClr val="FFFFFF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1104900" y="2636225"/>
            <a:ext cx="10401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21488A"/>
                </a:solidFill>
                <a:latin typeface="Montserrat"/>
                <a:ea typeface="Montserrat"/>
                <a:cs typeface="Montserrat"/>
                <a:sym typeface="Montserrat"/>
              </a:rPr>
              <a:t>IndiGo Proposal</a:t>
            </a:r>
            <a:endParaRPr b="1" sz="10000">
              <a:solidFill>
                <a:srgbClr val="21488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6050" y="5070250"/>
            <a:ext cx="6057299" cy="605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Gets the Clicks? Indigo vs OTAs in Web &amp; Mobile Traffic</a:t>
            </a: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25" y="2590640"/>
            <a:ext cx="7226750" cy="37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5275" y="4186150"/>
            <a:ext cx="7226750" cy="368008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/>
          <p:nvPr/>
        </p:nvSpPr>
        <p:spPr>
          <a:xfrm>
            <a:off x="474775" y="7606750"/>
            <a:ext cx="2487000" cy="1243500"/>
          </a:xfrm>
          <a:prstGeom prst="wedgeRectCallout">
            <a:avLst>
              <a:gd fmla="val 66362" name="adj1"/>
              <a:gd fmla="val -24718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MMT has 121M visits on their website which is way high compared to other OTA’s.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7545450" y="5404438"/>
            <a:ext cx="2487000" cy="1243500"/>
          </a:xfrm>
          <a:prstGeom prst="wedgeRectCallout">
            <a:avLst>
              <a:gd fmla="val 77508" name="adj1"/>
              <a:gd fmla="val 332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Mobile devices has acquired 70% of total visit which suggest the shows the app opportunity and 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retention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3798275" y="8568725"/>
            <a:ext cx="8591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MMT attracts 121M visits</a:t>
            </a:r>
            <a:r>
              <a:rPr lang="en-US" sz="2000">
                <a:solidFill>
                  <a:schemeClr val="dk1"/>
                </a:solidFill>
              </a:rPr>
              <a:t>—far higher than Indigo’s web traffic.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Mobile accounts for 70% of visits</a:t>
            </a:r>
            <a:r>
              <a:rPr lang="en-US" sz="2000">
                <a:solidFill>
                  <a:schemeClr val="dk1"/>
                </a:solidFill>
              </a:rPr>
              <a:t>, highlighting a </a:t>
            </a:r>
            <a:r>
              <a:rPr b="1" lang="en-US" sz="2000">
                <a:solidFill>
                  <a:schemeClr val="dk1"/>
                </a:solidFill>
              </a:rPr>
              <a:t>major opportunity to improve the app experience &amp; retention</a:t>
            </a:r>
            <a:r>
              <a:rPr lang="en-US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MMT’s ₹2.5Cr/Month Secret: Why Search Matters More Than Ever</a:t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4337" y="1810750"/>
            <a:ext cx="8116701" cy="31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9775" y="5197850"/>
            <a:ext cx="9405824" cy="462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904350" y="2939150"/>
            <a:ext cx="64662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Indigo’s paid traffic is significantly lower</a:t>
            </a:r>
            <a:r>
              <a:rPr lang="en-US" sz="2000">
                <a:solidFill>
                  <a:schemeClr val="dk1"/>
                </a:solidFill>
              </a:rPr>
              <a:t> than leading OTAs.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MMT spends ₹2.5Cr per month</a:t>
            </a:r>
            <a:r>
              <a:rPr lang="en-US" sz="2000">
                <a:solidFill>
                  <a:schemeClr val="dk1"/>
                </a:solidFill>
              </a:rPr>
              <a:t> on search ads—</a:t>
            </a:r>
            <a:r>
              <a:rPr b="1" lang="en-US" sz="2000">
                <a:solidFill>
                  <a:schemeClr val="dk1"/>
                </a:solidFill>
              </a:rPr>
              <a:t>outpacing Indigo</a:t>
            </a:r>
            <a:r>
              <a:rPr lang="en-US" sz="2000">
                <a:solidFill>
                  <a:schemeClr val="dk1"/>
                </a:solidFill>
              </a:rPr>
              <a:t> and driving higher acquisition.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Optimizing paid campaigns for direct bookings</a:t>
            </a:r>
            <a:r>
              <a:rPr lang="en-US" sz="2000">
                <a:solidFill>
                  <a:schemeClr val="dk1"/>
                </a:solidFill>
              </a:rPr>
              <a:t> is critical.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They Visit Us… But Book Elsewhere. How Do We Stop This?</a:t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25" y="3166500"/>
            <a:ext cx="10442801" cy="395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/>
        </p:nvSpPr>
        <p:spPr>
          <a:xfrm>
            <a:off x="11485275" y="2961750"/>
            <a:ext cx="65112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18% of Indigo’s visitors abandon and book via MMT</a:t>
            </a:r>
            <a:r>
              <a:rPr lang="en-US" sz="2000">
                <a:solidFill>
                  <a:schemeClr val="dk1"/>
                </a:solidFill>
              </a:rPr>
              <a:t>, while only 5% of MMT users switch to Indigo.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This signals a </a:t>
            </a:r>
            <a:r>
              <a:rPr b="1" lang="en-US" sz="2000">
                <a:solidFill>
                  <a:schemeClr val="dk1"/>
                </a:solidFill>
              </a:rPr>
              <a:t>gap in user retention and experience</a:t>
            </a:r>
            <a:r>
              <a:rPr lang="en-US" sz="2000">
                <a:solidFill>
                  <a:schemeClr val="dk1"/>
                </a:solidFill>
              </a:rPr>
              <a:t> on Indigo’s digital platforms.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Improving website &amp; app usability</a:t>
            </a:r>
            <a:r>
              <a:rPr lang="en-US" sz="2000">
                <a:solidFill>
                  <a:schemeClr val="dk1"/>
                </a:solidFill>
              </a:rPr>
              <a:t> can </a:t>
            </a:r>
            <a:r>
              <a:rPr b="1" lang="en-US" sz="2000">
                <a:solidFill>
                  <a:schemeClr val="dk1"/>
                </a:solidFill>
              </a:rPr>
              <a:t>reduce drop-offs and improve conversion rates</a:t>
            </a:r>
            <a:r>
              <a:rPr lang="en-US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Books Indigo? And How Can We Get More Like Them?</a:t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0" l="0" r="24265" t="0"/>
          <a:stretch/>
        </p:blipFill>
        <p:spPr>
          <a:xfrm>
            <a:off x="681175" y="6177425"/>
            <a:ext cx="10012775" cy="40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50" y="1864350"/>
            <a:ext cx="13220701" cy="40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/>
        </p:nvSpPr>
        <p:spPr>
          <a:xfrm>
            <a:off x="14288750" y="2803500"/>
            <a:ext cx="3662700" cy="7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70% of Indigo’s audience are males aged 18-34.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Key customer segments: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en-US" sz="2000">
                <a:solidFill>
                  <a:schemeClr val="dk1"/>
                </a:solidFill>
              </a:rPr>
              <a:t>Students &amp; Young Professionals</a:t>
            </a:r>
            <a:endParaRPr b="1"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en-US" sz="2000">
                <a:solidFill>
                  <a:schemeClr val="dk1"/>
                </a:solidFill>
              </a:rPr>
              <a:t>Adventurers &amp; Honeymooners</a:t>
            </a:r>
            <a:endParaRPr b="1"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en-US" sz="2000">
                <a:solidFill>
                  <a:schemeClr val="dk1"/>
                </a:solidFill>
              </a:rPr>
              <a:t>Entrepreneurs &amp; Frequent Flyers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Targeted campaigns &amp; messaging</a:t>
            </a:r>
            <a:r>
              <a:rPr lang="en-US" sz="2000">
                <a:solidFill>
                  <a:schemeClr val="dk1"/>
                </a:solidFill>
              </a:rPr>
              <a:t> can boost direct engagement.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Mobile First, But App Last: Why Indigo Must Win on Phones</a:t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100" y="1633087"/>
            <a:ext cx="8467399" cy="47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8351" y="4873575"/>
            <a:ext cx="7156276" cy="270933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/>
        </p:nvSpPr>
        <p:spPr>
          <a:xfrm>
            <a:off x="11440150" y="1633100"/>
            <a:ext cx="62625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Indigo’s </a:t>
            </a:r>
            <a:r>
              <a:rPr b="1" lang="en-US" sz="2000">
                <a:solidFill>
                  <a:schemeClr val="dk1"/>
                </a:solidFill>
              </a:rPr>
              <a:t>app downloads are declining</a:t>
            </a:r>
            <a:r>
              <a:rPr lang="en-US" sz="2000">
                <a:solidFill>
                  <a:schemeClr val="dk1"/>
                </a:solidFill>
              </a:rPr>
              <a:t>, while </a:t>
            </a:r>
            <a:r>
              <a:rPr b="1" lang="en-US" sz="2000">
                <a:solidFill>
                  <a:schemeClr val="dk1"/>
                </a:solidFill>
              </a:rPr>
              <a:t>MMT’s app installs have surged over the last 5 months</a:t>
            </a:r>
            <a:r>
              <a:rPr lang="en-US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With </a:t>
            </a:r>
            <a:r>
              <a:rPr b="1" lang="en-US" sz="2000">
                <a:solidFill>
                  <a:schemeClr val="dk1"/>
                </a:solidFill>
              </a:rPr>
              <a:t>mobile contributing to 70% of traffic</a:t>
            </a:r>
            <a:r>
              <a:rPr lang="en-US" sz="2000">
                <a:solidFill>
                  <a:schemeClr val="dk1"/>
                </a:solidFill>
              </a:rPr>
              <a:t>, low app adoption </a:t>
            </a:r>
            <a:r>
              <a:rPr b="1" lang="en-US" sz="2000">
                <a:solidFill>
                  <a:schemeClr val="dk1"/>
                </a:solidFill>
              </a:rPr>
              <a:t>hinders direct booking growth</a:t>
            </a:r>
            <a:r>
              <a:rPr lang="en-US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A robust mobile-first strategy is essential</a:t>
            </a:r>
            <a:r>
              <a:rPr lang="en-US" sz="2000">
                <a:solidFill>
                  <a:schemeClr val="dk1"/>
                </a:solidFill>
              </a:rPr>
              <a:t> to reverse this trend.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8241" y="6790025"/>
            <a:ext cx="8191258" cy="334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/>
          <p:nvPr/>
        </p:nvSpPr>
        <p:spPr>
          <a:xfrm>
            <a:off x="12118300" y="8455700"/>
            <a:ext cx="4906200" cy="1143000"/>
          </a:xfrm>
          <a:prstGeom prst="wedgeRectCallout">
            <a:avLst>
              <a:gd fmla="val -108985" name="adj1"/>
              <a:gd fmla="val -693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There are 1M air traveler audiences who has MMT apps which is way higher compare to Indigo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MMT’s Video &amp; Display Strategy Drives Millions in Bookings</a:t>
            </a:r>
            <a:endParaRPr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300" y="1992025"/>
            <a:ext cx="6400800" cy="36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250" y="7024000"/>
            <a:ext cx="10791076" cy="296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53049" y="1896763"/>
            <a:ext cx="5162550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/>
        </p:nvSpPr>
        <p:spPr>
          <a:xfrm>
            <a:off x="7440988" y="2397600"/>
            <a:ext cx="4722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MMT heavily invests in video ads, top display networks, and social traffic acquisition.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Indigo must leverage multi-channel digital advertising</a:t>
            </a:r>
            <a:r>
              <a:rPr lang="en-US" sz="2000">
                <a:solidFill>
                  <a:schemeClr val="dk1"/>
                </a:solidFill>
              </a:rPr>
              <a:t> to compete effectively.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19% to 40%: Indigo’s Direct Booking Breakthrough</a:t>
            </a:r>
            <a:endParaRPr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1065100" y="2155950"/>
            <a:ext cx="16187100" cy="681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Convert OTA Users &amp; Frequent Flyers into Direct Bookers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Retarget First-Party Data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(Frequent Flyers, OTA Users, Web Abandoners, App Installers)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Expand into New Customer Segments for Sustainable Growth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Optimize Weekly Based on ROAS &amp; Conversion Rates</a:t>
            </a:r>
            <a:endParaRPr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3F3F3"/>
            </a:gs>
            <a:gs pos="100000">
              <a:srgbClr val="D9D2E9"/>
            </a:gs>
          </a:gsLst>
          <a:lin ang="13500032" scaled="0"/>
        </a:gra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8399" y="-305750"/>
            <a:ext cx="8938324" cy="89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837" y="5179300"/>
            <a:ext cx="8938324" cy="893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6"/>
          <p:cNvSpPr txBox="1"/>
          <p:nvPr/>
        </p:nvSpPr>
        <p:spPr>
          <a:xfrm>
            <a:off x="1029625" y="4163850"/>
            <a:ext cx="115887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1C75"/>
                </a:solidFill>
                <a:latin typeface="Poppins"/>
                <a:ea typeface="Poppins"/>
                <a:cs typeface="Poppins"/>
                <a:sym typeface="Poppins"/>
              </a:rPr>
              <a:t>Audience Segmentation</a:t>
            </a:r>
            <a:endParaRPr b="1" sz="5000">
              <a:solidFill>
                <a:srgbClr val="351C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Understanding Our Flyers: The Key Audiences Driving Direct Bookings</a:t>
            </a:r>
            <a:endParaRPr/>
          </a:p>
        </p:txBody>
      </p:sp>
      <p:sp>
        <p:nvSpPr>
          <p:cNvPr id="247" name="Google Shape;247;p37"/>
          <p:cNvSpPr/>
          <p:nvPr/>
        </p:nvSpPr>
        <p:spPr>
          <a:xfrm>
            <a:off x="2633675" y="1913450"/>
            <a:ext cx="3418800" cy="65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Frequent Flyers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7"/>
          <p:cNvSpPr/>
          <p:nvPr/>
        </p:nvSpPr>
        <p:spPr>
          <a:xfrm>
            <a:off x="2633675" y="3019962"/>
            <a:ext cx="3418800" cy="65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OTA Users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37"/>
          <p:cNvSpPr/>
          <p:nvPr/>
        </p:nvSpPr>
        <p:spPr>
          <a:xfrm>
            <a:off x="2633675" y="4050275"/>
            <a:ext cx="3418800" cy="65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High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 Traffic Routes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37"/>
          <p:cNvSpPr/>
          <p:nvPr/>
        </p:nvSpPr>
        <p:spPr>
          <a:xfrm>
            <a:off x="2633675" y="5152202"/>
            <a:ext cx="3418800" cy="65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App (inactive/first timer)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37"/>
          <p:cNvSpPr/>
          <p:nvPr/>
        </p:nvSpPr>
        <p:spPr>
          <a:xfrm>
            <a:off x="2633675" y="6110900"/>
            <a:ext cx="3418800" cy="65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Website Visitors(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abandoned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 booking)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7"/>
          <p:cNvSpPr/>
          <p:nvPr/>
        </p:nvSpPr>
        <p:spPr>
          <a:xfrm>
            <a:off x="2633675" y="7069597"/>
            <a:ext cx="3418800" cy="65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Price 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Sensitive Flyers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37"/>
          <p:cNvSpPr/>
          <p:nvPr/>
        </p:nvSpPr>
        <p:spPr>
          <a:xfrm>
            <a:off x="2633675" y="8028294"/>
            <a:ext cx="3418800" cy="65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First time Flyer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2633675" y="8987009"/>
            <a:ext cx="3418800" cy="65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Competitor Airline Flyer/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Look alike Audience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37"/>
          <p:cNvSpPr/>
          <p:nvPr/>
        </p:nvSpPr>
        <p:spPr>
          <a:xfrm>
            <a:off x="6857875" y="1884175"/>
            <a:ext cx="8737200" cy="65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Loyal travellers such corporate flyers booking from OTA and Web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6857875" y="3019950"/>
            <a:ext cx="8737200" cy="65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Customers booking Indigo from MMT, Goibibo, Cleartrip and Easemytrip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37"/>
          <p:cNvSpPr/>
          <p:nvPr/>
        </p:nvSpPr>
        <p:spPr>
          <a:xfrm>
            <a:off x="6857875" y="4050275"/>
            <a:ext cx="8737200" cy="65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New audience for high traffic routes popular for Indigo and other airlines such Delhi to Mumbai, Srinagar to Delhi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6857875" y="5080600"/>
            <a:ext cx="8737200" cy="65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Indigo app users, 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who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 haven’t booked in last 60-90 days and gone inactive after first booking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7"/>
          <p:cNvSpPr/>
          <p:nvPr/>
        </p:nvSpPr>
        <p:spPr>
          <a:xfrm>
            <a:off x="6857875" y="6034200"/>
            <a:ext cx="8737200" cy="65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All the visitors who have search flight on Indigo website but didn’t booked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37"/>
          <p:cNvSpPr/>
          <p:nvPr/>
        </p:nvSpPr>
        <p:spPr>
          <a:xfrm>
            <a:off x="6857875" y="6987800"/>
            <a:ext cx="8737200" cy="65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Flyers who are more concerned about the deals such as Student and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37"/>
          <p:cNvSpPr/>
          <p:nvPr/>
        </p:nvSpPr>
        <p:spPr>
          <a:xfrm>
            <a:off x="6857875" y="7941400"/>
            <a:ext cx="8737200" cy="65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Flyer from the hyperlocal region who has booked first time Indigo flight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37"/>
          <p:cNvSpPr/>
          <p:nvPr/>
        </p:nvSpPr>
        <p:spPr>
          <a:xfrm>
            <a:off x="6857875" y="8972475"/>
            <a:ext cx="8737200" cy="65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Audience similar to our customers who are booking with competitor airline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3F3F3"/>
            </a:gs>
            <a:gs pos="100000">
              <a:srgbClr val="D9D2E9"/>
            </a:gs>
          </a:gsLst>
          <a:lin ang="13500032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8399" y="-305750"/>
            <a:ext cx="8938324" cy="89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837" y="5179300"/>
            <a:ext cx="8938324" cy="893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8"/>
          <p:cNvSpPr txBox="1"/>
          <p:nvPr/>
        </p:nvSpPr>
        <p:spPr>
          <a:xfrm>
            <a:off x="1029625" y="4163850"/>
            <a:ext cx="115887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1C75"/>
                </a:solidFill>
                <a:latin typeface="Poppins"/>
                <a:ea typeface="Poppins"/>
                <a:cs typeface="Poppins"/>
                <a:sym typeface="Poppins"/>
              </a:rPr>
              <a:t>Full Funnel Strategy</a:t>
            </a:r>
            <a:endParaRPr b="1" sz="5000">
              <a:solidFill>
                <a:srgbClr val="351C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3F3F3"/>
            </a:gs>
            <a:gs pos="100000">
              <a:srgbClr val="D9D2E9"/>
            </a:gs>
          </a:gsLst>
          <a:lin ang="13500032" scaled="0"/>
        </a:gra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8399" y="-305750"/>
            <a:ext cx="8938324" cy="89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837" y="5179300"/>
            <a:ext cx="8938324" cy="893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1029625" y="4163850"/>
            <a:ext cx="115887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1C75"/>
                </a:solidFill>
                <a:latin typeface="Poppins"/>
                <a:ea typeface="Poppins"/>
                <a:cs typeface="Poppins"/>
                <a:sym typeface="Poppins"/>
              </a:rPr>
              <a:t>Market Landscape</a:t>
            </a:r>
            <a:endParaRPr b="1" sz="5000">
              <a:solidFill>
                <a:srgbClr val="351C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Awareness to Loyalty: Indigo’s Full-Funnel Growth Strategy</a:t>
            </a:r>
            <a:endParaRPr/>
          </a:p>
        </p:txBody>
      </p:sp>
      <p:sp>
        <p:nvSpPr>
          <p:cNvPr id="275" name="Google Shape;275;p39"/>
          <p:cNvSpPr/>
          <p:nvPr/>
        </p:nvSpPr>
        <p:spPr>
          <a:xfrm>
            <a:off x="5312937" y="2527012"/>
            <a:ext cx="11658300" cy="2145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9"/>
          <p:cNvSpPr/>
          <p:nvPr/>
        </p:nvSpPr>
        <p:spPr>
          <a:xfrm>
            <a:off x="4697171" y="5076035"/>
            <a:ext cx="12274800" cy="2145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9"/>
          <p:cNvSpPr/>
          <p:nvPr/>
        </p:nvSpPr>
        <p:spPr>
          <a:xfrm>
            <a:off x="3771603" y="7624966"/>
            <a:ext cx="13200000" cy="2145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9"/>
          <p:cNvSpPr txBox="1"/>
          <p:nvPr/>
        </p:nvSpPr>
        <p:spPr>
          <a:xfrm>
            <a:off x="1648101" y="1782532"/>
            <a:ext cx="2968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Lifecycle Stages</a:t>
            </a:r>
            <a:endParaRPr b="0" i="0" sz="1100" u="none" cap="none" strike="noStrik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6198288" y="1812711"/>
            <a:ext cx="2095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900">
                <a:latin typeface="Poppins"/>
                <a:ea typeface="Poppins"/>
                <a:cs typeface="Poppins"/>
                <a:sym typeface="Poppins"/>
              </a:rPr>
              <a:t>Goal</a:t>
            </a:r>
            <a:endParaRPr b="1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8293496" y="1812711"/>
            <a:ext cx="2095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-US" sz="900">
                <a:latin typeface="Poppins"/>
                <a:ea typeface="Poppins"/>
                <a:cs typeface="Poppins"/>
                <a:sym typeface="Poppins"/>
              </a:rPr>
              <a:t>Audient Segments</a:t>
            </a:r>
            <a:endParaRPr b="1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10388704" y="1812711"/>
            <a:ext cx="2095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-US" sz="900">
                <a:latin typeface="Poppins"/>
                <a:ea typeface="Poppins"/>
                <a:cs typeface="Poppins"/>
                <a:sym typeface="Poppins"/>
              </a:rPr>
              <a:t>Channels</a:t>
            </a:r>
            <a:endParaRPr b="1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12483912" y="1812711"/>
            <a:ext cx="2095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900">
                <a:latin typeface="Poppins"/>
                <a:ea typeface="Poppins"/>
                <a:cs typeface="Poppins"/>
                <a:sym typeface="Poppins"/>
              </a:rPr>
              <a:t>Budget Allocation</a:t>
            </a:r>
            <a:endParaRPr b="1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14496619" y="1618450"/>
            <a:ext cx="2095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Performance Measurement</a:t>
            </a:r>
            <a:endParaRPr b="1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84" name="Google Shape;284;p39"/>
          <p:cNvCxnSpPr/>
          <p:nvPr/>
        </p:nvCxnSpPr>
        <p:spPr>
          <a:xfrm>
            <a:off x="8203350" y="1818067"/>
            <a:ext cx="0" cy="7949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85" name="Google Shape;285;p39"/>
          <p:cNvCxnSpPr/>
          <p:nvPr/>
        </p:nvCxnSpPr>
        <p:spPr>
          <a:xfrm>
            <a:off x="10301107" y="1818067"/>
            <a:ext cx="0" cy="7949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86" name="Google Shape;286;p39"/>
          <p:cNvCxnSpPr/>
          <p:nvPr/>
        </p:nvCxnSpPr>
        <p:spPr>
          <a:xfrm>
            <a:off x="12398866" y="1818067"/>
            <a:ext cx="0" cy="7949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87" name="Google Shape;287;p39"/>
          <p:cNvCxnSpPr/>
          <p:nvPr/>
        </p:nvCxnSpPr>
        <p:spPr>
          <a:xfrm>
            <a:off x="14496625" y="1818067"/>
            <a:ext cx="0" cy="7949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88" name="Google Shape;288;p39"/>
          <p:cNvSpPr txBox="1"/>
          <p:nvPr/>
        </p:nvSpPr>
        <p:spPr>
          <a:xfrm>
            <a:off x="8203356" y="2486822"/>
            <a:ext cx="2095500" cy="22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OTA Users (New Travelers &amp; Frequent Flyers)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Competitor Airline Flyers (Google Search &amp; Meta Audiences)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Price-Sensitive Flyers (Deal-Seeking Audience)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High-Traffic Routes)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Regional &amp; Tier 2/3 City Flyers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39"/>
          <p:cNvSpPr txBox="1"/>
          <p:nvPr/>
        </p:nvSpPr>
        <p:spPr>
          <a:xfrm>
            <a:off x="10353969" y="2625997"/>
            <a:ext cx="2095500" cy="18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Google Display Ads (Competitor &amp; Route Targeting)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Meta Ads (Broad Travel Interest)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YouTube Ads (Brand Awareness)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Influencer &amp; Regional Ads (For Tier 2/3 Users)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0" name="Google Shape;290;p39"/>
          <p:cNvSpPr txBox="1"/>
          <p:nvPr/>
        </p:nvSpPr>
        <p:spPr>
          <a:xfrm>
            <a:off x="12466544" y="2687226"/>
            <a:ext cx="2095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20%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14496647" y="2506892"/>
            <a:ext cx="23928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152400" lvl="0" marL="127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•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Impressions (Google Display, Meta, YouTube)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152400" lvl="0" marL="127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•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Reach &amp; Engagement (Social Ads)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152400" lvl="0" marL="127000" marR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200"/>
              <a:buFont typeface="Poppins"/>
              <a:buChar char="•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App Install Rate (Google UAC, Meta Ads)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2" name="Google Shape;292;p39"/>
          <p:cNvSpPr txBox="1"/>
          <p:nvPr/>
        </p:nvSpPr>
        <p:spPr>
          <a:xfrm>
            <a:off x="6185523" y="5421626"/>
            <a:ext cx="1797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15240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•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Convert OTA users into direct bookers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15240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•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Push existing web users to switch to app bookings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39"/>
          <p:cNvSpPr txBox="1"/>
          <p:nvPr/>
        </p:nvSpPr>
        <p:spPr>
          <a:xfrm>
            <a:off x="8230906" y="5238747"/>
            <a:ext cx="20955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OTA Users Who Searched for Flights But Didn’t Book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Competitor Airline Users and Lookalike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First-Time Indigo Flyers (Web &amp; App Visitors)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Web Users Who Haven’t Installed the App Yet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10353969" y="5174972"/>
            <a:ext cx="20955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Google Search Ads (Competitor + OTA Keyword Bidding)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LinkedIn Ads (Corporate Travelers)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Email &amp; WhatsApp Marketing (Custom Deals)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Retargeting Ads (Meta, Google, Display)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2466544" y="5236201"/>
            <a:ext cx="2095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30%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14579119" y="5265201"/>
            <a:ext cx="20955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152400" lvl="0" marL="127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•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CTR on ads (Google Search, Display, Meta)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152400" lvl="0" marL="127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•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Website Visit-to-Search Conversion Rate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152400" lvl="0" marL="127000" marR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200"/>
              <a:buFont typeface="Poppins"/>
              <a:buChar char="•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App Install-to-Booking Conversion Rate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39"/>
          <p:cNvSpPr txBox="1"/>
          <p:nvPr/>
        </p:nvSpPr>
        <p:spPr>
          <a:xfrm>
            <a:off x="6185523" y="7970696"/>
            <a:ext cx="20955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15240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•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Get users to book directly instead of OTAs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15240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•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Increase repeat direct bookings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15240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•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Improve App Retention Rate to keep users engaged &amp; prevent OTA leakage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8230919" y="7625042"/>
            <a:ext cx="2095500" cy="25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>
                <a:latin typeface="Poppins"/>
                <a:ea typeface="Poppins"/>
                <a:cs typeface="Poppins"/>
                <a:sym typeface="Poppins"/>
              </a:rPr>
              <a:t>- Frequent Indigo OTA Flyers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>
                <a:latin typeface="Poppins"/>
                <a:ea typeface="Poppins"/>
                <a:cs typeface="Poppins"/>
                <a:sym typeface="Poppins"/>
              </a:rPr>
              <a:t>- Visitors Who Started Booking But Abandoned Checkout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>
                <a:latin typeface="Poppins"/>
                <a:ea typeface="Poppins"/>
                <a:cs typeface="Poppins"/>
                <a:sym typeface="Poppins"/>
              </a:rPr>
              <a:t>- Users Who Booked in the Past But Haven’t Rebooked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>
                <a:latin typeface="Poppins"/>
                <a:ea typeface="Poppins"/>
                <a:cs typeface="Poppins"/>
                <a:sym typeface="Poppins"/>
              </a:rPr>
              <a:t>- New App Users Who Haven’t Made Their First Booking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>
                <a:latin typeface="Poppins"/>
                <a:ea typeface="Poppins"/>
                <a:cs typeface="Poppins"/>
                <a:sym typeface="Poppins"/>
              </a:rPr>
              <a:t>- Past Direct Bookers Who Haven’t Rebooked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>
                <a:latin typeface="Poppins"/>
                <a:ea typeface="Poppins"/>
                <a:cs typeface="Poppins"/>
                <a:sym typeface="Poppins"/>
              </a:rPr>
              <a:t>- Frequent Flyers Who Book Partially on OTAs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>
                <a:latin typeface="Poppins"/>
                <a:ea typeface="Poppins"/>
                <a:cs typeface="Poppins"/>
                <a:sym typeface="Poppins"/>
              </a:rPr>
              <a:t>- Users Who Installed the App But Haven’t Booked Again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>
                <a:latin typeface="Poppins"/>
                <a:ea typeface="Poppins"/>
                <a:cs typeface="Poppins"/>
                <a:sym typeface="Poppins"/>
              </a:rPr>
              <a:t>- Business Travelers With Repeat Patterns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10353969" y="7724042"/>
            <a:ext cx="21651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800">
                <a:latin typeface="Poppins"/>
                <a:ea typeface="Poppins"/>
                <a:cs typeface="Poppins"/>
                <a:sym typeface="Poppins"/>
              </a:rPr>
              <a:t>- Google Dynamic Retargeting Ads (Abandoned Search Recovery)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800">
                <a:latin typeface="Poppins"/>
                <a:ea typeface="Poppins"/>
                <a:cs typeface="Poppins"/>
                <a:sym typeface="Poppins"/>
              </a:rPr>
              <a:t>- App Push Notifications (For Non-Bookers)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800">
                <a:latin typeface="Poppins"/>
                <a:ea typeface="Poppins"/>
                <a:cs typeface="Poppins"/>
                <a:sym typeface="Poppins"/>
              </a:rPr>
              <a:t>- WhatsApp &amp; SMS Offers (Urgency Messaging)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800">
                <a:latin typeface="Poppins"/>
                <a:ea typeface="Poppins"/>
                <a:cs typeface="Poppins"/>
                <a:sym typeface="Poppins"/>
              </a:rPr>
              <a:t>- Exit-Intent Popups on Website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800">
                <a:latin typeface="Poppins"/>
                <a:ea typeface="Poppins"/>
                <a:cs typeface="Poppins"/>
                <a:sym typeface="Poppins"/>
              </a:rPr>
              <a:t>- Email &amp; WhatsApp Retention Campaigns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800">
                <a:latin typeface="Poppins"/>
                <a:ea typeface="Poppins"/>
                <a:cs typeface="Poppins"/>
                <a:sym typeface="Poppins"/>
              </a:rPr>
              <a:t>- Loyalty Program Ads (Google &amp; Meta)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800">
                <a:latin typeface="Poppins"/>
                <a:ea typeface="Poppins"/>
                <a:cs typeface="Poppins"/>
                <a:sym typeface="Poppins"/>
              </a:rPr>
              <a:t>- Personalized Offers via SMS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0" name="Google Shape;300;p39"/>
          <p:cNvSpPr txBox="1"/>
          <p:nvPr/>
        </p:nvSpPr>
        <p:spPr>
          <a:xfrm>
            <a:off x="12466544" y="7785271"/>
            <a:ext cx="2095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800">
                <a:latin typeface="Poppins"/>
                <a:ea typeface="Poppins"/>
                <a:cs typeface="Poppins"/>
                <a:sym typeface="Poppins"/>
              </a:rPr>
              <a:t>50%</a:t>
            </a:r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1" name="Google Shape;301;p39"/>
          <p:cNvSpPr txBox="1"/>
          <p:nvPr/>
        </p:nvSpPr>
        <p:spPr>
          <a:xfrm>
            <a:off x="14579119" y="7908971"/>
            <a:ext cx="2095500" cy="18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12700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Char char="•"/>
            </a:pPr>
            <a:r>
              <a:rPr lang="en-US" sz="800">
                <a:latin typeface="Poppins"/>
                <a:ea typeface="Poppins"/>
                <a:cs typeface="Poppins"/>
                <a:sym typeface="Poppins"/>
              </a:rPr>
              <a:t>- Direct Booking Conversion Rate (Website &amp; App)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-127000" lvl="0" marL="127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Char char="•"/>
            </a:pPr>
            <a:r>
              <a:rPr lang="en-US" sz="800">
                <a:latin typeface="Poppins"/>
                <a:ea typeface="Poppins"/>
                <a:cs typeface="Poppins"/>
                <a:sym typeface="Poppins"/>
              </a:rPr>
              <a:t>- ROAS (Return on Ad Spend)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-127000" lvl="0" marL="127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Char char="•"/>
            </a:pPr>
            <a:r>
              <a:rPr lang="en-US" sz="800">
                <a:latin typeface="Poppins"/>
                <a:ea typeface="Poppins"/>
                <a:cs typeface="Poppins"/>
                <a:sym typeface="Poppins"/>
              </a:rPr>
              <a:t>- Cost Per Acquisition (CPA) for direct bookings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-127000" lvl="0" marL="127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Char char="•"/>
            </a:pPr>
            <a:r>
              <a:rPr lang="en-US" sz="800">
                <a:latin typeface="Poppins"/>
                <a:ea typeface="Poppins"/>
                <a:cs typeface="Poppins"/>
                <a:sym typeface="Poppins"/>
              </a:rPr>
              <a:t>- % of Bookings from App vs. Website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-127000" lvl="0" marL="127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Font typeface="Poppins"/>
              <a:buChar char="•"/>
            </a:pPr>
            <a:r>
              <a:rPr lang="en-US" sz="800">
                <a:latin typeface="Poppins"/>
                <a:ea typeface="Poppins"/>
                <a:cs typeface="Poppins"/>
                <a:sym typeface="Poppins"/>
              </a:rPr>
              <a:t>- Repeat Booking Rate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-127000" lvl="0" marL="127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Font typeface="Poppins"/>
              <a:buChar char="•"/>
            </a:pPr>
            <a:r>
              <a:rPr lang="en-US" sz="800">
                <a:latin typeface="Poppins"/>
                <a:ea typeface="Poppins"/>
                <a:cs typeface="Poppins"/>
                <a:sym typeface="Poppins"/>
              </a:rPr>
              <a:t>- LTV (Lifetime Value) of Direct Bookers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-127000" lvl="0" marL="127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Font typeface="Poppins"/>
              <a:buChar char="•"/>
            </a:pPr>
            <a:r>
              <a:rPr lang="en-US" sz="800">
                <a:latin typeface="Poppins"/>
                <a:ea typeface="Poppins"/>
                <a:cs typeface="Poppins"/>
                <a:sym typeface="Poppins"/>
              </a:rPr>
              <a:t>- Loyalty Program Enrollment Rate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-127000" lvl="0" marL="127000" marR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800"/>
              <a:buFont typeface="Poppins"/>
              <a:buChar char="•"/>
            </a:pPr>
            <a:r>
              <a:rPr lang="en-US" sz="800">
                <a:latin typeface="Poppins"/>
                <a:ea typeface="Poppins"/>
                <a:cs typeface="Poppins"/>
                <a:sym typeface="Poppins"/>
              </a:rPr>
              <a:t>- App Session Frequency &amp; Push Notification Engagement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p39"/>
          <p:cNvSpPr/>
          <p:nvPr/>
        </p:nvSpPr>
        <p:spPr>
          <a:xfrm>
            <a:off x="428000" y="2500568"/>
            <a:ext cx="5466157" cy="2151738"/>
          </a:xfrm>
          <a:custGeom>
            <a:rect b="b" l="l" r="r" t="t"/>
            <a:pathLst>
              <a:path extrusionOk="0" h="858121" w="2854390">
                <a:moveTo>
                  <a:pt x="81393" y="0"/>
                </a:moveTo>
                <a:lnTo>
                  <a:pt x="2772997" y="0"/>
                </a:lnTo>
                <a:cubicBezTo>
                  <a:pt x="2828275" y="0"/>
                  <a:pt x="2867399" y="53893"/>
                  <a:pt x="2850361" y="106397"/>
                </a:cubicBezTo>
                <a:lnTo>
                  <a:pt x="2624452" y="801957"/>
                </a:lnTo>
                <a:cubicBezTo>
                  <a:pt x="2613598" y="835403"/>
                  <a:pt x="2582299" y="858121"/>
                  <a:pt x="2547088" y="858121"/>
                </a:cubicBezTo>
                <a:lnTo>
                  <a:pt x="307303" y="858121"/>
                </a:lnTo>
                <a:cubicBezTo>
                  <a:pt x="272091" y="858121"/>
                  <a:pt x="240918" y="835403"/>
                  <a:pt x="229938" y="801957"/>
                </a:cubicBezTo>
                <a:lnTo>
                  <a:pt x="4029" y="106397"/>
                </a:lnTo>
                <a:cubicBezTo>
                  <a:pt x="-13009" y="53893"/>
                  <a:pt x="26115" y="0"/>
                  <a:pt x="81393" y="0"/>
                </a:cubicBezTo>
                <a:close/>
              </a:path>
            </a:pathLst>
          </a:custGeom>
          <a:solidFill>
            <a:srgbClr val="38495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9"/>
          <p:cNvSpPr/>
          <p:nvPr/>
        </p:nvSpPr>
        <p:spPr>
          <a:xfrm>
            <a:off x="1632215" y="7614411"/>
            <a:ext cx="3036460" cy="2151738"/>
          </a:xfrm>
          <a:custGeom>
            <a:rect b="b" l="l" r="r" t="t"/>
            <a:pathLst>
              <a:path extrusionOk="0" h="858121" w="1585619">
                <a:moveTo>
                  <a:pt x="81258" y="0"/>
                </a:moveTo>
                <a:lnTo>
                  <a:pt x="1504235" y="0"/>
                </a:lnTo>
                <a:cubicBezTo>
                  <a:pt x="1558630" y="0"/>
                  <a:pt x="1597628" y="52252"/>
                  <a:pt x="1582230" y="104378"/>
                </a:cubicBezTo>
                <a:lnTo>
                  <a:pt x="1376262" y="799937"/>
                </a:lnTo>
                <a:cubicBezTo>
                  <a:pt x="1366039" y="834519"/>
                  <a:pt x="1334361" y="858121"/>
                  <a:pt x="1298266" y="858121"/>
                </a:cubicBezTo>
                <a:lnTo>
                  <a:pt x="287353" y="858121"/>
                </a:lnTo>
                <a:cubicBezTo>
                  <a:pt x="251384" y="858121"/>
                  <a:pt x="219580" y="834393"/>
                  <a:pt x="209358" y="799937"/>
                </a:cubicBezTo>
                <a:lnTo>
                  <a:pt x="3389" y="104378"/>
                </a:lnTo>
                <a:cubicBezTo>
                  <a:pt x="-12008" y="52252"/>
                  <a:pt x="26989" y="0"/>
                  <a:pt x="81384" y="0"/>
                </a:cubicBezTo>
                <a:close/>
              </a:path>
            </a:pathLst>
          </a:custGeom>
          <a:solidFill>
            <a:srgbClr val="6FB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9"/>
          <p:cNvSpPr/>
          <p:nvPr/>
        </p:nvSpPr>
        <p:spPr>
          <a:xfrm>
            <a:off x="1053400" y="5049574"/>
            <a:ext cx="4167839" cy="2152054"/>
          </a:xfrm>
          <a:custGeom>
            <a:rect b="b" l="l" r="r" t="t"/>
            <a:pathLst>
              <a:path extrusionOk="0" h="858247" w="2176417">
                <a:moveTo>
                  <a:pt x="81418" y="0"/>
                </a:moveTo>
                <a:lnTo>
                  <a:pt x="2095041" y="0"/>
                </a:lnTo>
                <a:cubicBezTo>
                  <a:pt x="2149815" y="0"/>
                  <a:pt x="2188812" y="53009"/>
                  <a:pt x="2172784" y="105261"/>
                </a:cubicBezTo>
                <a:lnTo>
                  <a:pt x="1958612" y="800821"/>
                </a:lnTo>
                <a:cubicBezTo>
                  <a:pt x="1948137" y="834898"/>
                  <a:pt x="1916585" y="858248"/>
                  <a:pt x="1880869" y="858248"/>
                </a:cubicBezTo>
                <a:lnTo>
                  <a:pt x="295591" y="858248"/>
                </a:lnTo>
                <a:cubicBezTo>
                  <a:pt x="259874" y="858248"/>
                  <a:pt x="228323" y="835024"/>
                  <a:pt x="217847" y="800821"/>
                </a:cubicBezTo>
                <a:lnTo>
                  <a:pt x="3675" y="105261"/>
                </a:lnTo>
                <a:cubicBezTo>
                  <a:pt x="-12479" y="53009"/>
                  <a:pt x="26645" y="0"/>
                  <a:pt x="81418" y="0"/>
                </a:cubicBezTo>
                <a:close/>
              </a:path>
            </a:pathLst>
          </a:custGeom>
          <a:solidFill>
            <a:srgbClr val="245E9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9"/>
          <p:cNvSpPr txBox="1"/>
          <p:nvPr/>
        </p:nvSpPr>
        <p:spPr>
          <a:xfrm>
            <a:off x="1795334" y="3233017"/>
            <a:ext cx="2673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Awareness</a:t>
            </a:r>
            <a:endParaRPr b="0" i="0" sz="1400" u="none" cap="none" strike="noStrike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1698588" y="5782179"/>
            <a:ext cx="286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Consideration</a:t>
            </a:r>
            <a:endParaRPr b="0" i="0" sz="1400" u="none" cap="none" strike="noStrike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07" name="Google Shape;307;p39"/>
          <p:cNvSpPr txBox="1"/>
          <p:nvPr/>
        </p:nvSpPr>
        <p:spPr>
          <a:xfrm>
            <a:off x="2143874" y="8346857"/>
            <a:ext cx="1976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Conversion</a:t>
            </a:r>
            <a:endParaRPr b="0" i="0" sz="1400" u="none" cap="none" strike="noStrike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08" name="Google Shape;308;p39"/>
          <p:cNvSpPr txBox="1"/>
          <p:nvPr/>
        </p:nvSpPr>
        <p:spPr>
          <a:xfrm>
            <a:off x="6140421" y="2748981"/>
            <a:ext cx="17970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1905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•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Attract new users &amp; educate them about direct booking benefits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1905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•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- Promote Indigo App Installs for a seamless experience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Noticed: How We Create Awareness &amp; Educate Flyers</a:t>
            </a:r>
            <a:endParaRPr/>
          </a:p>
        </p:txBody>
      </p:sp>
      <p:sp>
        <p:nvSpPr>
          <p:cNvPr id="314" name="Google Shape;314;p40"/>
          <p:cNvSpPr txBox="1"/>
          <p:nvPr>
            <p:ph idx="1" type="body"/>
          </p:nvPr>
        </p:nvSpPr>
        <p:spPr>
          <a:xfrm>
            <a:off x="1050450" y="1756675"/>
            <a:ext cx="16187100" cy="10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3000"/>
              <a:t>Objective:</a:t>
            </a:r>
            <a:r>
              <a:rPr lang="en-US" sz="3000"/>
              <a:t> Capture attention, increase brand recall, and educate users on the benefits of direct bookings via the IndiGo website.</a:t>
            </a:r>
            <a:endParaRPr sz="3000"/>
          </a:p>
        </p:txBody>
      </p:sp>
      <p:pic>
        <p:nvPicPr>
          <p:cNvPr id="315" name="Google Shape;315;p40" title="Across_Google_channels.width-500.format-webp.png"/>
          <p:cNvPicPr preferRelativeResize="0"/>
          <p:nvPr/>
        </p:nvPicPr>
        <p:blipFill rotWithShape="1">
          <a:blip r:embed="rId3">
            <a:alphaModFix/>
          </a:blip>
          <a:srcRect b="71875" l="0" r="0" t="0"/>
          <a:stretch/>
        </p:blipFill>
        <p:spPr>
          <a:xfrm>
            <a:off x="1050450" y="3643775"/>
            <a:ext cx="9952564" cy="13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0" title="downloa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5300" y="5249375"/>
            <a:ext cx="2499241" cy="13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0" title="download (1).jpeg"/>
          <p:cNvPicPr preferRelativeResize="0"/>
          <p:nvPr/>
        </p:nvPicPr>
        <p:blipFill rotWithShape="1">
          <a:blip r:embed="rId5">
            <a:alphaModFix/>
          </a:blip>
          <a:srcRect b="0" l="0" r="34275" t="0"/>
          <a:stretch/>
        </p:blipFill>
        <p:spPr>
          <a:xfrm>
            <a:off x="5164551" y="5249375"/>
            <a:ext cx="3219451" cy="13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0"/>
          <p:cNvSpPr/>
          <p:nvPr/>
        </p:nvSpPr>
        <p:spPr>
          <a:xfrm>
            <a:off x="11667400" y="2895400"/>
            <a:ext cx="5848200" cy="41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Montserrat"/>
                <a:ea typeface="Montserrat"/>
                <a:cs typeface="Montserrat"/>
                <a:sym typeface="Montserrat"/>
              </a:rPr>
              <a:t>Audience Targeting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AutoNum type="arabicPeriod"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In-Market Audience Segments (People who are actively </a:t>
            </a: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researching on specific topics)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AutoNum type="arabicPeriod"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Affinity Audience (People who have shown interest)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AutoNum type="arabicPeriod"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Keyword Targeting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AutoNum type="arabicPeriod"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Placement Targeting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AutoNum type="arabicPeriod"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Topic Targeting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3443275" y="2932463"/>
            <a:ext cx="51669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Advertising Channels</a:t>
            </a:r>
            <a:endParaRPr b="1"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3513625" y="7068675"/>
            <a:ext cx="5026200" cy="173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Montserrat"/>
                <a:ea typeface="Montserrat"/>
                <a:cs typeface="Montserrat"/>
                <a:sym typeface="Montserrat"/>
              </a:rPr>
              <a:t>20% of Overall Budget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1" name="Google Shape;32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64526" y="6808000"/>
            <a:ext cx="2200625" cy="326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88025" y="6808000"/>
            <a:ext cx="2776724" cy="205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94075" y="8806574"/>
            <a:ext cx="2776725" cy="123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493675" y="6842948"/>
            <a:ext cx="2499249" cy="32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 Impact: The Ads That Drive Awareness</a:t>
            </a:r>
            <a:endParaRPr/>
          </a:p>
        </p:txBody>
      </p:sp>
      <p:pic>
        <p:nvPicPr>
          <p:cNvPr id="330" name="Google Shape;3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350" y="1847050"/>
            <a:ext cx="3821475" cy="52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200" y="1847050"/>
            <a:ext cx="6053025" cy="34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9600" y="1847050"/>
            <a:ext cx="3592021" cy="523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1"/>
          <p:cNvSpPr txBox="1"/>
          <p:nvPr/>
        </p:nvSpPr>
        <p:spPr>
          <a:xfrm>
            <a:off x="2237188" y="7307800"/>
            <a:ext cx="29358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Display &amp; Discovery Ads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7673213" y="5492675"/>
            <a:ext cx="2289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Youtube Ad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41"/>
          <p:cNvSpPr txBox="1"/>
          <p:nvPr/>
        </p:nvSpPr>
        <p:spPr>
          <a:xfrm>
            <a:off x="12269113" y="7307800"/>
            <a:ext cx="3093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Social Awareness Ads (Reels &amp; Story)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1213500" y="8881100"/>
            <a:ext cx="15861000" cy="9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Montserrat"/>
                <a:ea typeface="Montserrat"/>
                <a:cs typeface="Montserrat"/>
                <a:sym typeface="Montserrat"/>
              </a:rPr>
              <a:t>Key Messaging Suggestion - </a:t>
            </a: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Travel with Comfort and Experience IndiGo’s warm Indian Hospitality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Book Direct? Convincing Flyers to Choose Indigo Over OTAs</a:t>
            </a:r>
            <a:endParaRPr/>
          </a:p>
        </p:txBody>
      </p:sp>
      <p:sp>
        <p:nvSpPr>
          <p:cNvPr id="342" name="Google Shape;342;p42"/>
          <p:cNvSpPr txBox="1"/>
          <p:nvPr>
            <p:ph idx="1" type="body"/>
          </p:nvPr>
        </p:nvSpPr>
        <p:spPr>
          <a:xfrm>
            <a:off x="1050450" y="1756675"/>
            <a:ext cx="16187100" cy="10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3000"/>
              <a:t>Objective:</a:t>
            </a:r>
            <a:r>
              <a:rPr lang="en-US" sz="3000"/>
              <a:t> </a:t>
            </a:r>
            <a:r>
              <a:rPr lang="en-US" sz="3000"/>
              <a:t>Move users further down the funnel by demonstrating why booking on IndiGo’s website is better than OTAs.</a:t>
            </a:r>
            <a:endParaRPr sz="3000"/>
          </a:p>
        </p:txBody>
      </p:sp>
      <p:pic>
        <p:nvPicPr>
          <p:cNvPr id="343" name="Google Shape;343;p42" title="Across_Google_channels.width-500.format-webp.png"/>
          <p:cNvPicPr preferRelativeResize="0"/>
          <p:nvPr/>
        </p:nvPicPr>
        <p:blipFill rotWithShape="1">
          <a:blip r:embed="rId3">
            <a:alphaModFix/>
          </a:blip>
          <a:srcRect b="71875" l="36691" r="17762" t="0"/>
          <a:stretch/>
        </p:blipFill>
        <p:spPr>
          <a:xfrm>
            <a:off x="3316250" y="4083100"/>
            <a:ext cx="4532875" cy="13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2" title="download (1).jpeg"/>
          <p:cNvPicPr preferRelativeResize="0"/>
          <p:nvPr/>
        </p:nvPicPr>
        <p:blipFill rotWithShape="1">
          <a:blip r:embed="rId4">
            <a:alphaModFix/>
          </a:blip>
          <a:srcRect b="0" l="0" r="34275" t="0"/>
          <a:stretch/>
        </p:blipFill>
        <p:spPr>
          <a:xfrm>
            <a:off x="3316250" y="5630400"/>
            <a:ext cx="3219450" cy="13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2"/>
          <p:cNvSpPr/>
          <p:nvPr/>
        </p:nvSpPr>
        <p:spPr>
          <a:xfrm>
            <a:off x="11268650" y="2757174"/>
            <a:ext cx="5848200" cy="3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Montserrat"/>
                <a:ea typeface="Montserrat"/>
                <a:cs typeface="Montserrat"/>
                <a:sym typeface="Montserrat"/>
              </a:rPr>
              <a:t>Audience Targeting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AutoNum type="arabicPeriod"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Retargeting the existing OTA IndiGo bookers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AutoNum type="arabicPeriod"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Dynamic Remarketing (Website Visitors)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AutoNum type="arabicPeriod"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Keyword Targeting (Flight searchers, OTA searchers, competitor airlines searchers)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AutoNum type="arabicPeriod"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Interest and Demographic based targeting on LinkedIn to target Business Travellers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42"/>
          <p:cNvSpPr txBox="1"/>
          <p:nvPr/>
        </p:nvSpPr>
        <p:spPr>
          <a:xfrm>
            <a:off x="2999238" y="3313463"/>
            <a:ext cx="51669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Advertising Channels</a:t>
            </a:r>
            <a:endParaRPr b="1"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Google Shape;347;p42" title="download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5700" y="5630399"/>
            <a:ext cx="1399575" cy="13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/>
          <p:nvPr/>
        </p:nvSpPr>
        <p:spPr>
          <a:xfrm>
            <a:off x="3069600" y="7661425"/>
            <a:ext cx="5026200" cy="173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Montserrat"/>
                <a:ea typeface="Montserrat"/>
                <a:cs typeface="Montserrat"/>
                <a:sym typeface="Montserrat"/>
              </a:rPr>
              <a:t>20% of Overall Budget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64526" y="6808000"/>
            <a:ext cx="2200625" cy="326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88025" y="6808000"/>
            <a:ext cx="2776724" cy="205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88025" y="8858424"/>
            <a:ext cx="2776725" cy="123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493675" y="6842948"/>
            <a:ext cx="2499249" cy="32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Driving Consideration: How Our Ads Persuade Travelers</a:t>
            </a:r>
            <a:endParaRPr/>
          </a:p>
        </p:txBody>
      </p:sp>
      <p:pic>
        <p:nvPicPr>
          <p:cNvPr id="358" name="Google Shape;3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950" y="1747375"/>
            <a:ext cx="4255850" cy="41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650" y="1747375"/>
            <a:ext cx="3335400" cy="59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79925" y="1747375"/>
            <a:ext cx="4445529" cy="599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64450" y="1770850"/>
            <a:ext cx="4187875" cy="368304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3"/>
          <p:cNvSpPr txBox="1"/>
          <p:nvPr/>
        </p:nvSpPr>
        <p:spPr>
          <a:xfrm>
            <a:off x="1610963" y="6086500"/>
            <a:ext cx="29358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 Install Image Ad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43"/>
          <p:cNvSpPr txBox="1"/>
          <p:nvPr/>
        </p:nvSpPr>
        <p:spPr>
          <a:xfrm>
            <a:off x="5676438" y="7875375"/>
            <a:ext cx="29358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 Install Video Ad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43"/>
          <p:cNvSpPr txBox="1"/>
          <p:nvPr/>
        </p:nvSpPr>
        <p:spPr>
          <a:xfrm>
            <a:off x="9628075" y="5733675"/>
            <a:ext cx="29358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Retargeting Banner Ad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43"/>
          <p:cNvSpPr txBox="1"/>
          <p:nvPr/>
        </p:nvSpPr>
        <p:spPr>
          <a:xfrm>
            <a:off x="14134788" y="7875375"/>
            <a:ext cx="29358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Search Ad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43"/>
          <p:cNvSpPr/>
          <p:nvPr/>
        </p:nvSpPr>
        <p:spPr>
          <a:xfrm>
            <a:off x="1213500" y="8881100"/>
            <a:ext cx="15861000" cy="9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Montserrat"/>
                <a:ea typeface="Montserrat"/>
                <a:cs typeface="Montserrat"/>
                <a:sym typeface="Montserrat"/>
              </a:rPr>
              <a:t>Key Messaging Suggestion - </a:t>
            </a: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Book directly with Indigo &amp; get lower fares, app-only offers &amp; priority support!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Step: Converting Interest into Direct Bookings</a:t>
            </a:r>
            <a:endParaRPr/>
          </a:p>
        </p:txBody>
      </p:sp>
      <p:sp>
        <p:nvSpPr>
          <p:cNvPr id="372" name="Google Shape;372;p44"/>
          <p:cNvSpPr txBox="1"/>
          <p:nvPr>
            <p:ph idx="1" type="body"/>
          </p:nvPr>
        </p:nvSpPr>
        <p:spPr>
          <a:xfrm>
            <a:off x="1050450" y="1756675"/>
            <a:ext cx="16187100" cy="10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3000"/>
              <a:t>Objective:</a:t>
            </a:r>
            <a:r>
              <a:rPr lang="en-US" sz="3000"/>
              <a:t> Move users further down the funnel by demonstrating why booking on IndiGo’s website is better than OTAs.</a:t>
            </a:r>
            <a:endParaRPr sz="3000"/>
          </a:p>
        </p:txBody>
      </p:sp>
      <p:pic>
        <p:nvPicPr>
          <p:cNvPr id="373" name="Google Shape;373;p44" title="Across_Google_channels.width-500.format-webp.png"/>
          <p:cNvPicPr preferRelativeResize="0"/>
          <p:nvPr/>
        </p:nvPicPr>
        <p:blipFill rotWithShape="1">
          <a:blip r:embed="rId3">
            <a:alphaModFix/>
          </a:blip>
          <a:srcRect b="71875" l="36691" r="17762" t="0"/>
          <a:stretch/>
        </p:blipFill>
        <p:spPr>
          <a:xfrm>
            <a:off x="3316250" y="4083100"/>
            <a:ext cx="4532875" cy="13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4" title="download (1).jpeg"/>
          <p:cNvPicPr preferRelativeResize="0"/>
          <p:nvPr/>
        </p:nvPicPr>
        <p:blipFill rotWithShape="1">
          <a:blip r:embed="rId4">
            <a:alphaModFix/>
          </a:blip>
          <a:srcRect b="0" l="0" r="34275" t="0"/>
          <a:stretch/>
        </p:blipFill>
        <p:spPr>
          <a:xfrm>
            <a:off x="2478050" y="5630400"/>
            <a:ext cx="3219450" cy="13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4"/>
          <p:cNvSpPr/>
          <p:nvPr/>
        </p:nvSpPr>
        <p:spPr>
          <a:xfrm>
            <a:off x="11245175" y="3239699"/>
            <a:ext cx="5848200" cy="3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Montserrat"/>
                <a:ea typeface="Montserrat"/>
                <a:cs typeface="Montserrat"/>
                <a:sym typeface="Montserrat"/>
              </a:rPr>
              <a:t>Audience Targeting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AutoNum type="arabicPeriod"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High Intent Users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AutoNum type="arabicPeriod"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Frequent Flyers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AutoNum type="arabicPeriod"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Existing OTA audiences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AutoNum type="arabicPeriod"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Cart Abandoners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AutoNum type="arabicPeriod"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Keyword targeting (OTA Branded Search “IndiGo flights on MakeMyTrip”)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44"/>
          <p:cNvSpPr txBox="1"/>
          <p:nvPr/>
        </p:nvSpPr>
        <p:spPr>
          <a:xfrm>
            <a:off x="2999238" y="3313463"/>
            <a:ext cx="51669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Advertising Channels</a:t>
            </a:r>
            <a:endParaRPr b="1"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7" name="Google Shape;377;p44" title="download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7500" y="5630399"/>
            <a:ext cx="1399575" cy="13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4" title="download (2)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7075" y="5630400"/>
            <a:ext cx="1399575" cy="13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4"/>
          <p:cNvSpPr/>
          <p:nvPr/>
        </p:nvSpPr>
        <p:spPr>
          <a:xfrm>
            <a:off x="3069588" y="7177700"/>
            <a:ext cx="5026200" cy="173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-US" sz="3500">
                <a:latin typeface="Montserrat"/>
                <a:ea typeface="Montserrat"/>
                <a:cs typeface="Montserrat"/>
                <a:sym typeface="Montserrat"/>
              </a:rPr>
              <a:t>0% of Overall Budget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0" name="Google Shape;38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64526" y="6808000"/>
            <a:ext cx="2200625" cy="326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88025" y="6808000"/>
            <a:ext cx="2776724" cy="205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588025" y="8858424"/>
            <a:ext cx="2776725" cy="123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493675" y="6842948"/>
            <a:ext cx="2499249" cy="32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Sealing the Deal: The Conversion-Focused Ads That Drive Revenue</a:t>
            </a:r>
            <a:endParaRPr/>
          </a:p>
        </p:txBody>
      </p:sp>
      <p:sp>
        <p:nvSpPr>
          <p:cNvPr id="389" name="Google Shape;389;p45"/>
          <p:cNvSpPr txBox="1"/>
          <p:nvPr/>
        </p:nvSpPr>
        <p:spPr>
          <a:xfrm>
            <a:off x="242213" y="7632675"/>
            <a:ext cx="4484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Remarketing Ads (Abandoned cart, price drop alerts)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45"/>
          <p:cNvSpPr txBox="1"/>
          <p:nvPr/>
        </p:nvSpPr>
        <p:spPr>
          <a:xfrm>
            <a:off x="7296838" y="6325325"/>
            <a:ext cx="39870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Loyalty Ads (Exclusive IndiGo deals for frequent flyers)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1" name="Google Shape;3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100" y="1618450"/>
            <a:ext cx="2838325" cy="57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9775" y="1618450"/>
            <a:ext cx="5038075" cy="44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51625" y="1618450"/>
            <a:ext cx="3294763" cy="44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24576" y="1618450"/>
            <a:ext cx="4861200" cy="21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5"/>
          <p:cNvSpPr txBox="1"/>
          <p:nvPr/>
        </p:nvSpPr>
        <p:spPr>
          <a:xfrm>
            <a:off x="13408826" y="4431900"/>
            <a:ext cx="42927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Search Ads - OTA Branded Search Capture (Bidding on “IndiGo flights on MakeMyTrip”)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45"/>
          <p:cNvSpPr/>
          <p:nvPr/>
        </p:nvSpPr>
        <p:spPr>
          <a:xfrm>
            <a:off x="1213500" y="8881100"/>
            <a:ext cx="15861000" cy="9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Montserrat"/>
                <a:ea typeface="Montserrat"/>
                <a:cs typeface="Montserrat"/>
                <a:sym typeface="Montserrat"/>
              </a:rPr>
              <a:t>Key Messaging Suggestion - </a:t>
            </a: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Book Direct for Faster Refunds &amp; Priority Support!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Turning One-Time Flyers into Loyal Customers</a:t>
            </a:r>
            <a:endParaRPr/>
          </a:p>
        </p:txBody>
      </p:sp>
      <p:sp>
        <p:nvSpPr>
          <p:cNvPr id="402" name="Google Shape;402;p46"/>
          <p:cNvSpPr txBox="1"/>
          <p:nvPr>
            <p:ph idx="1" type="body"/>
          </p:nvPr>
        </p:nvSpPr>
        <p:spPr>
          <a:xfrm>
            <a:off x="1050450" y="1756675"/>
            <a:ext cx="16187100" cy="10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3000"/>
              <a:t>Objective:</a:t>
            </a:r>
            <a:r>
              <a:rPr lang="en-US" sz="3000"/>
              <a:t> Move users further down the funnel by demonstrating why booking on IndiGo’s website is better than OTAs.</a:t>
            </a:r>
            <a:endParaRPr sz="3000"/>
          </a:p>
        </p:txBody>
      </p:sp>
      <p:pic>
        <p:nvPicPr>
          <p:cNvPr id="403" name="Google Shape;403;p46" title="Across_Google_channels.width-500.format-webp.png"/>
          <p:cNvPicPr preferRelativeResize="0"/>
          <p:nvPr/>
        </p:nvPicPr>
        <p:blipFill rotWithShape="1">
          <a:blip r:embed="rId3">
            <a:alphaModFix/>
          </a:blip>
          <a:srcRect b="71875" l="36691" r="17762" t="0"/>
          <a:stretch/>
        </p:blipFill>
        <p:spPr>
          <a:xfrm>
            <a:off x="3316250" y="4083100"/>
            <a:ext cx="4532875" cy="13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6" title="download (1).jpeg"/>
          <p:cNvPicPr preferRelativeResize="0"/>
          <p:nvPr/>
        </p:nvPicPr>
        <p:blipFill rotWithShape="1">
          <a:blip r:embed="rId4">
            <a:alphaModFix/>
          </a:blip>
          <a:srcRect b="0" l="0" r="34275" t="0"/>
          <a:stretch/>
        </p:blipFill>
        <p:spPr>
          <a:xfrm>
            <a:off x="2478050" y="5630400"/>
            <a:ext cx="3219450" cy="13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6"/>
          <p:cNvSpPr/>
          <p:nvPr/>
        </p:nvSpPr>
        <p:spPr>
          <a:xfrm>
            <a:off x="11245175" y="3239699"/>
            <a:ext cx="5848200" cy="3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Montserrat"/>
                <a:ea typeface="Montserrat"/>
                <a:cs typeface="Montserrat"/>
                <a:sym typeface="Montserrat"/>
              </a:rPr>
              <a:t>Audience Targeting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AutoNum type="arabicPeriod"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Past Converters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AutoNum type="arabicPeriod"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Frequent Flyers from IndiGo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AutoNum type="arabicPeriod"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Inactive or Lapsing Customers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AutoNum type="arabicPeriod"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Users Who Previously Searched or Abandoned Booking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46"/>
          <p:cNvSpPr txBox="1"/>
          <p:nvPr/>
        </p:nvSpPr>
        <p:spPr>
          <a:xfrm>
            <a:off x="2999238" y="3313463"/>
            <a:ext cx="51669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Advertising Channels</a:t>
            </a:r>
            <a:endParaRPr b="1"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7" name="Google Shape;407;p46" title="download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7500" y="5630399"/>
            <a:ext cx="1399575" cy="13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6" title="download (2)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7075" y="5630400"/>
            <a:ext cx="1399575" cy="13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6"/>
          <p:cNvSpPr/>
          <p:nvPr/>
        </p:nvSpPr>
        <p:spPr>
          <a:xfrm>
            <a:off x="3364338" y="7403075"/>
            <a:ext cx="4436700" cy="174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US" sz="3500">
                <a:latin typeface="Montserrat"/>
                <a:ea typeface="Montserrat"/>
                <a:cs typeface="Montserrat"/>
                <a:sym typeface="Montserrat"/>
              </a:rPr>
              <a:t>0% of Overall Budget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0" name="Google Shape;41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64526" y="6808000"/>
            <a:ext cx="2200625" cy="326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88025" y="6808000"/>
            <a:ext cx="2776724" cy="205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588013" y="8858424"/>
            <a:ext cx="2776725" cy="123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493675" y="6842948"/>
            <a:ext cx="2499249" cy="32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Keeping Flyers Hooked: The Ads That Drive Repeat Bookings</a:t>
            </a:r>
            <a:endParaRPr/>
          </a:p>
        </p:txBody>
      </p:sp>
      <p:sp>
        <p:nvSpPr>
          <p:cNvPr id="419" name="Google Shape;419;p47"/>
          <p:cNvSpPr txBox="1"/>
          <p:nvPr/>
        </p:nvSpPr>
        <p:spPr>
          <a:xfrm>
            <a:off x="195238" y="6287800"/>
            <a:ext cx="4484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Remarketing Ads (Abandoned cart, price drop alerts)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47"/>
          <p:cNvSpPr txBox="1"/>
          <p:nvPr/>
        </p:nvSpPr>
        <p:spPr>
          <a:xfrm>
            <a:off x="4225875" y="6357850"/>
            <a:ext cx="39870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Loyalty Ads (Exclusive IndiGo deals for frequent flyers)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1" name="Google Shape;4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922" y="1618450"/>
            <a:ext cx="2220759" cy="44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8325" y="1618450"/>
            <a:ext cx="2088958" cy="44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50568" y="1618450"/>
            <a:ext cx="2580812" cy="44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7"/>
          <p:cNvSpPr txBox="1"/>
          <p:nvPr/>
        </p:nvSpPr>
        <p:spPr>
          <a:xfrm>
            <a:off x="8699750" y="6357850"/>
            <a:ext cx="39870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 Push Notifications &amp; SMS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5" name="Google Shape;425;p47" title="File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54225" y="1618450"/>
            <a:ext cx="2805660" cy="446747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7"/>
          <p:cNvSpPr txBox="1"/>
          <p:nvPr/>
        </p:nvSpPr>
        <p:spPr>
          <a:xfrm>
            <a:off x="16280700" y="5058950"/>
            <a:ext cx="206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7" name="Google Shape;427;p47" title="image (1).png"/>
          <p:cNvPicPr preferRelativeResize="0"/>
          <p:nvPr/>
        </p:nvPicPr>
        <p:blipFill rotWithShape="1">
          <a:blip r:embed="rId7">
            <a:alphaModFix/>
          </a:blip>
          <a:srcRect b="0" l="0" r="20616" t="0"/>
          <a:stretch/>
        </p:blipFill>
        <p:spPr>
          <a:xfrm>
            <a:off x="3835725" y="1618450"/>
            <a:ext cx="4204549" cy="446747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7"/>
          <p:cNvSpPr txBox="1"/>
          <p:nvPr/>
        </p:nvSpPr>
        <p:spPr>
          <a:xfrm>
            <a:off x="13173625" y="6357850"/>
            <a:ext cx="39870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WhatsApp Marketing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47"/>
          <p:cNvSpPr/>
          <p:nvPr/>
        </p:nvSpPr>
        <p:spPr>
          <a:xfrm>
            <a:off x="1213500" y="8881100"/>
            <a:ext cx="15861000" cy="9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Montserrat"/>
                <a:ea typeface="Montserrat"/>
                <a:cs typeface="Montserrat"/>
                <a:sym typeface="Montserrat"/>
              </a:rPr>
              <a:t>Key Messaging Suggestion - </a:t>
            </a: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Special Offer Just for You! Book now &amp; get ₹500 off your next flight. Limited seats available!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3F3F3"/>
            </a:gs>
            <a:gs pos="100000">
              <a:srgbClr val="D9D2E9"/>
            </a:gs>
          </a:gsLst>
          <a:lin ang="13500032" scaled="0"/>
        </a:gra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8399" y="-305750"/>
            <a:ext cx="8938324" cy="89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837" y="5179300"/>
            <a:ext cx="8938324" cy="893832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8"/>
          <p:cNvSpPr txBox="1"/>
          <p:nvPr/>
        </p:nvSpPr>
        <p:spPr>
          <a:xfrm>
            <a:off x="1029625" y="4163850"/>
            <a:ext cx="115887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1C75"/>
                </a:solidFill>
                <a:latin typeface="Poppins"/>
                <a:ea typeface="Poppins"/>
                <a:cs typeface="Poppins"/>
                <a:sym typeface="Poppins"/>
              </a:rPr>
              <a:t>Media Plan</a:t>
            </a:r>
            <a:endParaRPr b="1" sz="5000">
              <a:solidFill>
                <a:srgbClr val="351C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India's Skyward Surge: The Booming Air Travel Market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00" y="2327125"/>
            <a:ext cx="10678474" cy="563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12367000" y="2328700"/>
            <a:ext cx="4906200" cy="29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Air travel remains the top choice for commuters, capturing </a:t>
            </a:r>
            <a:r>
              <a:rPr b="1" lang="en-US" sz="2000">
                <a:solidFill>
                  <a:schemeClr val="dk1"/>
                </a:solidFill>
              </a:rPr>
              <a:t>46% of the market in 2023</a:t>
            </a:r>
            <a:r>
              <a:rPr lang="en-US" sz="2000">
                <a:solidFill>
                  <a:schemeClr val="dk1"/>
                </a:solidFill>
              </a:rPr>
              <a:t> and projected to grow to </a:t>
            </a:r>
            <a:r>
              <a:rPr b="1" lang="en-US" sz="2000">
                <a:solidFill>
                  <a:schemeClr val="dk1"/>
                </a:solidFill>
              </a:rPr>
              <a:t>49% by 2026</a:t>
            </a:r>
            <a:r>
              <a:rPr lang="en-US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With increasing passenger demand, airlines must capitalize on </a:t>
            </a:r>
            <a:r>
              <a:rPr b="1" lang="en-US" sz="2000">
                <a:solidFill>
                  <a:schemeClr val="dk1"/>
                </a:solidFill>
              </a:rPr>
              <a:t>direct booking opportunities</a:t>
            </a:r>
            <a:r>
              <a:rPr lang="en-US" sz="2000">
                <a:solidFill>
                  <a:schemeClr val="dk1"/>
                </a:solidFill>
              </a:rPr>
              <a:t> to maximize revenue.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/>
          <p:nvPr>
            <p:ph type="title"/>
          </p:nvPr>
        </p:nvSpPr>
        <p:spPr>
          <a:xfrm>
            <a:off x="1257300" y="547700"/>
            <a:ext cx="15773400" cy="108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Brand Awareness - Media Plan/Estimations </a:t>
            </a:r>
            <a:r>
              <a:rPr lang="en-US" sz="3000"/>
              <a:t>(First 3 Months)</a:t>
            </a:r>
            <a:endParaRPr sz="3000"/>
          </a:p>
        </p:txBody>
      </p:sp>
      <p:graphicFrame>
        <p:nvGraphicFramePr>
          <p:cNvPr id="442" name="Google Shape;442;p49"/>
          <p:cNvGraphicFramePr/>
          <p:nvPr/>
        </p:nvGraphicFramePr>
        <p:xfrm>
          <a:off x="620125" y="208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{90123B80-7B36-4228-B8C6-8FE80A559473}</a:tableStyleId>
              </a:tblPr>
              <a:tblGrid>
                <a:gridCol w="1725550"/>
                <a:gridCol w="1725550"/>
                <a:gridCol w="2453800"/>
                <a:gridCol w="1857200"/>
                <a:gridCol w="2373100"/>
                <a:gridCol w="1765650"/>
                <a:gridCol w="1673150"/>
                <a:gridCol w="1715750"/>
                <a:gridCol w="1758000"/>
              </a:tblGrid>
              <a:tr h="674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Objective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Platform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Ad Types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Daily Budget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Daily Impressions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Daily Clicks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CTR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CPC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CPM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</a:tr>
              <a:tr h="674400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accent4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Awareness</a:t>
                      </a:r>
                      <a:endParaRPr b="1" sz="2000">
                        <a:solidFill>
                          <a:schemeClr val="accent4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Google Ads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Display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₹500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15K-65K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200-500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0.5%-1.5%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₹1-₹2.5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₹7.61-₹56.2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44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Demand Gen Video Ads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₹800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14K-38K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500-1200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2%-3.2%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₹0.66-₹1.6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₹21.05-₹57.2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7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Meta Ads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Traffic Campaign (Image, Video &amp; Carousel Ads)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₹1,200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19K-55K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371-1.1K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1.5%-2%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₹1.09-₹3.24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₹21.81-₹63.15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7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Quora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Traffic Campaign (Text, Image and Video Ads)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₹400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1K-5K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30-150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2%-3%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₹2.67-₹13.3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₹80-₹400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43" name="Google Shape;443;p49"/>
          <p:cNvGraphicFramePr/>
          <p:nvPr/>
        </p:nvGraphicFramePr>
        <p:xfrm>
          <a:off x="620150" y="681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{90123B80-7B36-4228-B8C6-8FE80A559473}</a:tableStyleId>
              </a:tblPr>
              <a:tblGrid>
                <a:gridCol w="1922200"/>
                <a:gridCol w="1922200"/>
                <a:gridCol w="2363300"/>
                <a:gridCol w="2284600"/>
                <a:gridCol w="2300400"/>
                <a:gridCol w="2268850"/>
                <a:gridCol w="2228200"/>
                <a:gridCol w="1757950"/>
              </a:tblGrid>
              <a:tr h="40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Objective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Platform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Ad Types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Daily Budget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Daily Reach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Daily Clicks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Daily Leads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Cost/Lead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</a:tr>
              <a:tr h="409750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accent4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Lead Gen</a:t>
                      </a:r>
                      <a:endParaRPr b="1" sz="2000">
                        <a:solidFill>
                          <a:schemeClr val="accent4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Google Ads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Search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₹300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4K-10K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200-500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3-5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₹100-₹150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Local Pmax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₹500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10K-25K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300-600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1-5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₹100-₹500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50"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Meta Ads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Call Ads 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₹400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11K-32K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150-350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23-66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₹10-₹20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4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Lead-Gen Ads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₹600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16K-47K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240-500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20-56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₹50-₹80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0"/>
          <p:cNvSpPr txBox="1"/>
          <p:nvPr>
            <p:ph type="title"/>
          </p:nvPr>
        </p:nvSpPr>
        <p:spPr>
          <a:xfrm>
            <a:off x="1257300" y="547700"/>
            <a:ext cx="15773400" cy="108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Consideration</a:t>
            </a:r>
            <a:r>
              <a:rPr lang="en-US" sz="5000"/>
              <a:t> - Media Plan/Estimations </a:t>
            </a:r>
            <a:r>
              <a:rPr lang="en-US" sz="3000"/>
              <a:t>(First 3 Months)</a:t>
            </a:r>
            <a:endParaRPr sz="3000"/>
          </a:p>
        </p:txBody>
      </p:sp>
      <p:graphicFrame>
        <p:nvGraphicFramePr>
          <p:cNvPr id="449" name="Google Shape;449;p50"/>
          <p:cNvGraphicFramePr/>
          <p:nvPr/>
        </p:nvGraphicFramePr>
        <p:xfrm>
          <a:off x="620125" y="208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{90123B80-7B36-4228-B8C6-8FE80A559473}</a:tableStyleId>
              </a:tblPr>
              <a:tblGrid>
                <a:gridCol w="1725550"/>
                <a:gridCol w="1725550"/>
                <a:gridCol w="2453800"/>
                <a:gridCol w="1857200"/>
                <a:gridCol w="2373100"/>
                <a:gridCol w="1765650"/>
                <a:gridCol w="1673150"/>
                <a:gridCol w="1715750"/>
                <a:gridCol w="1758000"/>
              </a:tblGrid>
              <a:tr h="674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Objective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Platform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Ad Types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Daily Budget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Daily Impressions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Daily Clicks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CTR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CPC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CPM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</a:tr>
              <a:tr h="674400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accent4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Awareness</a:t>
                      </a:r>
                      <a:endParaRPr b="1" sz="2000">
                        <a:solidFill>
                          <a:schemeClr val="accent4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Google Ads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Display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₹500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15K-65K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200-500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0.5%-1.5%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₹1-₹2.5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₹7.61-₹56.2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44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Demand Gen Video Ads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₹800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14K-38K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500-1200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2%-3.2%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₹0.66-₹1.6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₹21.05-₹57.2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7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Meta Ads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Traffic Campaign (Image, Video &amp; Carousel Ads)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₹1,200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19K-55K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371-1.1K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1.5%-2%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₹1.09-₹3.24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₹21.81-₹63.15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7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Quora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Traffic Campaign (Text, Image and Video Ads)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₹400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1K-5K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30-150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2%-3%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₹2.67-₹13.3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₹80-₹400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50" name="Google Shape;450;p50"/>
          <p:cNvGraphicFramePr/>
          <p:nvPr/>
        </p:nvGraphicFramePr>
        <p:xfrm>
          <a:off x="620150" y="681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{90123B80-7B36-4228-B8C6-8FE80A559473}</a:tableStyleId>
              </a:tblPr>
              <a:tblGrid>
                <a:gridCol w="1922200"/>
                <a:gridCol w="1922200"/>
                <a:gridCol w="2363300"/>
                <a:gridCol w="2284600"/>
                <a:gridCol w="2300400"/>
                <a:gridCol w="2268850"/>
                <a:gridCol w="2228200"/>
                <a:gridCol w="1757950"/>
              </a:tblGrid>
              <a:tr h="40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Objective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Platform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Ad Types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Daily Budget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Daily Reach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Daily Clicks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Daily Leads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Cost/Lead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</a:tr>
              <a:tr h="409750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accent4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Lead Gen</a:t>
                      </a:r>
                      <a:endParaRPr b="1" sz="2000">
                        <a:solidFill>
                          <a:schemeClr val="accent4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Google Ads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Search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₹300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4K-10K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200-500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3-5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₹100-₹150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Local Pmax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₹500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10K-25K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300-600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1-5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₹100-₹500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50"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Meta Ads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Call Ads 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₹400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11K-32K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150-350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23-66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₹10-₹20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4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Lead-Gen Ads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₹600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16K-47K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240-500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20-56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₹50-₹80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1"/>
          <p:cNvSpPr txBox="1"/>
          <p:nvPr>
            <p:ph type="title"/>
          </p:nvPr>
        </p:nvSpPr>
        <p:spPr>
          <a:xfrm>
            <a:off x="1257300" y="547700"/>
            <a:ext cx="15773400" cy="108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Conversion </a:t>
            </a:r>
            <a:r>
              <a:rPr lang="en-US" sz="5000"/>
              <a:t>- Media Plan/Estimations </a:t>
            </a:r>
            <a:r>
              <a:rPr lang="en-US" sz="3000"/>
              <a:t>(First 3 Months)</a:t>
            </a:r>
            <a:endParaRPr sz="3000"/>
          </a:p>
        </p:txBody>
      </p:sp>
      <p:graphicFrame>
        <p:nvGraphicFramePr>
          <p:cNvPr id="456" name="Google Shape;456;p51"/>
          <p:cNvGraphicFramePr/>
          <p:nvPr/>
        </p:nvGraphicFramePr>
        <p:xfrm>
          <a:off x="620125" y="208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{90123B80-7B36-4228-B8C6-8FE80A559473}</a:tableStyleId>
              </a:tblPr>
              <a:tblGrid>
                <a:gridCol w="1725550"/>
                <a:gridCol w="1725550"/>
                <a:gridCol w="2453800"/>
                <a:gridCol w="1857200"/>
                <a:gridCol w="2373100"/>
                <a:gridCol w="1765650"/>
                <a:gridCol w="1673150"/>
                <a:gridCol w="1715750"/>
                <a:gridCol w="1758000"/>
              </a:tblGrid>
              <a:tr h="674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Objective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Platform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Ad Types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Daily Budget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Daily Impressions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Daily Clicks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CTR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CPC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CPM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</a:tr>
              <a:tr h="674400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accent4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Awareness</a:t>
                      </a:r>
                      <a:endParaRPr b="1" sz="2000">
                        <a:solidFill>
                          <a:schemeClr val="accent4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Google Ads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Display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₹500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15K-65K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200-500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0.5%-1.5%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₹1-₹2.5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₹7.61-₹56.2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44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Demand Gen Video Ads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₹800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14K-38K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500-1200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2%-3.2%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₹0.66-₹1.6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₹21.05-₹57.2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7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Meta Ads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Traffic Campaign (Image, Video &amp; Carousel Ads)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₹1,200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19K-55K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371-1.1K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1.5%-2%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₹1.09-₹3.24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₹21.81-₹63.15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7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Quora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Traffic Campaign (Text, Image and Video Ads)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₹400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1K-5K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30-150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2%-3%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₹2.67-₹13.3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₹80-₹400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57" name="Google Shape;457;p51"/>
          <p:cNvGraphicFramePr/>
          <p:nvPr/>
        </p:nvGraphicFramePr>
        <p:xfrm>
          <a:off x="620150" y="681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{90123B80-7B36-4228-B8C6-8FE80A559473}</a:tableStyleId>
              </a:tblPr>
              <a:tblGrid>
                <a:gridCol w="1922200"/>
                <a:gridCol w="1922200"/>
                <a:gridCol w="2363300"/>
                <a:gridCol w="2284600"/>
                <a:gridCol w="2300400"/>
                <a:gridCol w="2268850"/>
                <a:gridCol w="2228200"/>
                <a:gridCol w="1757950"/>
              </a:tblGrid>
              <a:tr h="40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Objective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Platform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Ad Types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Daily Budget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Daily Reach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Daily Clicks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Daily Leads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Cost/Lead</a:t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5E9D"/>
                    </a:solidFill>
                  </a:tcPr>
                </a:tc>
              </a:tr>
              <a:tr h="409750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accent4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Lead Gen</a:t>
                      </a:r>
                      <a:endParaRPr b="1" sz="2000">
                        <a:solidFill>
                          <a:schemeClr val="accent4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Google Ads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Search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₹300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4K-10K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200-500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3-5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₹100-₹150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Local Pmax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₹500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10K-25K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300-600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1-5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₹100-₹500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50"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Meta Ads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Call Ads 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₹400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11K-32K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150-350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23-66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₹10-₹20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4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Lead-Gen Ads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₹600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16K-47K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240-500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20-56</a:t>
                      </a:r>
                      <a:endParaRPr b="1"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venir"/>
                          <a:ea typeface="Avenir"/>
                          <a:cs typeface="Avenir"/>
                          <a:sym typeface="Avenir"/>
                        </a:rPr>
                        <a:t>₹50-₹80</a:t>
                      </a:r>
                      <a:endParaRPr sz="20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38100" marB="38100" marR="57150" marL="5715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080BB"/>
            </a:gs>
          </a:gsLst>
          <a:lin ang="5400012" scaled="0"/>
        </a:gra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8399" y="-305750"/>
            <a:ext cx="8938324" cy="893832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2"/>
          <p:cNvSpPr txBox="1"/>
          <p:nvPr/>
        </p:nvSpPr>
        <p:spPr>
          <a:xfrm>
            <a:off x="1175250" y="3266325"/>
            <a:ext cx="10401300" cy="30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200">
                <a:solidFill>
                  <a:srgbClr val="21488A"/>
                </a:solidFill>
                <a:latin typeface="Montserrat"/>
                <a:ea typeface="Montserrat"/>
                <a:cs typeface="Montserrat"/>
                <a:sym typeface="Montserrat"/>
              </a:rPr>
              <a:t>Let’s Take Indigo to 40% Direct Bookings Together!</a:t>
            </a:r>
            <a:endParaRPr b="1" sz="11200">
              <a:solidFill>
                <a:srgbClr val="21488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4" name="Google Shape;4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049" y="3943850"/>
            <a:ext cx="8938324" cy="893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025" y="1913575"/>
            <a:ext cx="8296275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350" y="4763675"/>
            <a:ext cx="3019425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53925" y="1172050"/>
            <a:ext cx="292417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650" y="3936375"/>
            <a:ext cx="4026884" cy="195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1600" y="2667700"/>
            <a:ext cx="8715375" cy="65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575" y="549175"/>
            <a:ext cx="5124450" cy="3193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750" y="6888000"/>
            <a:ext cx="8296274" cy="1955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248900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95675"/>
            <a:ext cx="3249300" cy="26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Owns Indigo’s Customers? The OTA Takeover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50" y="1618450"/>
            <a:ext cx="10858500" cy="80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12457450" y="2034800"/>
            <a:ext cx="5245200" cy="26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MMT (56.9%)</a:t>
            </a:r>
            <a:r>
              <a:rPr lang="en-US" sz="2000">
                <a:solidFill>
                  <a:schemeClr val="dk1"/>
                </a:solidFill>
              </a:rPr>
              <a:t>, Cleartrip, and EaseMyTrip dominate online bookings for Indigo.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A significant share of </a:t>
            </a:r>
            <a:r>
              <a:rPr b="1" lang="en-US" sz="2000">
                <a:solidFill>
                  <a:schemeClr val="dk1"/>
                </a:solidFill>
              </a:rPr>
              <a:t>Indigo’s bookings is controlled by OTAs</a:t>
            </a:r>
            <a:r>
              <a:rPr lang="en-US" sz="2000">
                <a:solidFill>
                  <a:schemeClr val="dk1"/>
                </a:solidFill>
              </a:rPr>
              <a:t>, limiting direct engagement with customers.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₹850B+ Bookings Happen Online… But Who Gets the Revenue?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075" y="2110000"/>
            <a:ext cx="6675826" cy="45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8300" y="2033900"/>
            <a:ext cx="6513199" cy="4734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662325" y="7183775"/>
            <a:ext cx="155010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Total Online Airline Market in 2025:</a:t>
            </a:r>
            <a:r>
              <a:rPr lang="en-US" sz="2000">
                <a:solidFill>
                  <a:schemeClr val="dk1"/>
                </a:solidFill>
              </a:rPr>
              <a:t> ₹1,085B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OTA Market Share:</a:t>
            </a:r>
            <a:r>
              <a:rPr lang="en-US" sz="2000">
                <a:solidFill>
                  <a:schemeClr val="dk1"/>
                </a:solidFill>
              </a:rPr>
              <a:t> ₹850B (81% of bookings)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Indigo’s Potential Market Share: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Estimated Passengers in 2025:</a:t>
            </a:r>
            <a:r>
              <a:rPr lang="en-US" sz="2000">
                <a:solidFill>
                  <a:schemeClr val="dk1"/>
                </a:solidFill>
              </a:rPr>
              <a:t> 197M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Indigo’s Market Share (60%):</a:t>
            </a:r>
            <a:r>
              <a:rPr lang="en-US" sz="2000">
                <a:solidFill>
                  <a:schemeClr val="dk1"/>
                </a:solidFill>
              </a:rPr>
              <a:t> 118M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Potential Direct Booking Audience:</a:t>
            </a:r>
            <a:r>
              <a:rPr lang="en-US" sz="2000">
                <a:solidFill>
                  <a:schemeClr val="dk1"/>
                </a:solidFill>
              </a:rPr>
              <a:t> 95M passengers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A massive opportunity exists to shift </a:t>
            </a:r>
            <a:r>
              <a:rPr b="1" lang="en-US" sz="2000">
                <a:solidFill>
                  <a:schemeClr val="dk1"/>
                </a:solidFill>
              </a:rPr>
              <a:t>OTA-dependent customers to direct Indigo bookings</a:t>
            </a:r>
            <a:r>
              <a:rPr lang="en-US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Growing, But Not Fast Enough: Unlocking the Next Level of Growth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400" y="2190975"/>
            <a:ext cx="119253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2509600" y="8207000"/>
            <a:ext cx="11236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Indigo’s </a:t>
            </a:r>
            <a:r>
              <a:rPr b="1" lang="en-US" sz="2000">
                <a:solidFill>
                  <a:schemeClr val="dk1"/>
                </a:solidFill>
              </a:rPr>
              <a:t>YoY booking growth is 6%</a:t>
            </a:r>
            <a:r>
              <a:rPr lang="en-US" sz="2000">
                <a:solidFill>
                  <a:schemeClr val="dk1"/>
                </a:solidFill>
              </a:rPr>
              <a:t> (152M in 2023 → 161M in 2024).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However, to accelerate growth, </a:t>
            </a:r>
            <a:r>
              <a:rPr b="1" lang="en-US" sz="2000">
                <a:solidFill>
                  <a:schemeClr val="dk1"/>
                </a:solidFill>
              </a:rPr>
              <a:t>a stronger direct booking strategy</a:t>
            </a:r>
            <a:r>
              <a:rPr lang="en-US" sz="2000">
                <a:solidFill>
                  <a:schemeClr val="dk1"/>
                </a:solidFill>
              </a:rPr>
              <a:t> is required.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3F3F3"/>
            </a:gs>
            <a:gs pos="100000">
              <a:srgbClr val="D9D2E9"/>
            </a:gs>
          </a:gsLst>
          <a:lin ang="13500032" scaled="0"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8399" y="-305750"/>
            <a:ext cx="8938324" cy="89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837" y="5179300"/>
            <a:ext cx="8938324" cy="893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1029625" y="4163850"/>
            <a:ext cx="115887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1C75"/>
                </a:solidFill>
                <a:latin typeface="Poppins"/>
                <a:ea typeface="Poppins"/>
                <a:cs typeface="Poppins"/>
                <a:sym typeface="Poppins"/>
              </a:rPr>
              <a:t>Challenges and Opportunities</a:t>
            </a:r>
            <a:endParaRPr b="1" sz="5000">
              <a:solidFill>
                <a:srgbClr val="351C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Holidays = Bookings. How Can Indigo Capture More?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700" y="2650750"/>
            <a:ext cx="10376802" cy="469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11779175" y="3429000"/>
            <a:ext cx="5968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Holiday and festival seasons drive </a:t>
            </a:r>
            <a:r>
              <a:rPr b="1" lang="en-US" sz="2000">
                <a:solidFill>
                  <a:schemeClr val="dk1"/>
                </a:solidFill>
              </a:rPr>
              <a:t>significant spikes in bookings</a:t>
            </a:r>
            <a:r>
              <a:rPr lang="en-US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Capitalizing on peak seasons</a:t>
            </a:r>
            <a:r>
              <a:rPr lang="en-US" sz="2000">
                <a:solidFill>
                  <a:schemeClr val="dk1"/>
                </a:solidFill>
              </a:rPr>
              <a:t> through </a:t>
            </a:r>
            <a:r>
              <a:rPr b="1" lang="en-US" sz="2000">
                <a:solidFill>
                  <a:schemeClr val="dk1"/>
                </a:solidFill>
              </a:rPr>
              <a:t>targeted promotions and strategic retargeting</a:t>
            </a:r>
            <a:r>
              <a:rPr lang="en-US" sz="2000">
                <a:solidFill>
                  <a:schemeClr val="dk1"/>
                </a:solidFill>
              </a:rPr>
              <a:t> can increase direct bookings.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1065100" y="475450"/>
            <a:ext cx="16450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Best Routes: Where Flyers Are Already Choosing Us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475" y="1618450"/>
            <a:ext cx="7605049" cy="7198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" name="Google Shape;175;p28"/>
          <p:cNvGraphicFramePr/>
          <p:nvPr/>
        </p:nvGraphicFramePr>
        <p:xfrm>
          <a:off x="8566675" y="201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{90123B80-7B36-4228-B8C6-8FE80A559473}</a:tableStyleId>
              </a:tblPr>
              <a:tblGrid>
                <a:gridCol w="1895025"/>
                <a:gridCol w="1895025"/>
                <a:gridCol w="1895025"/>
                <a:gridCol w="1895025"/>
                <a:gridCol w="1895025"/>
              </a:tblGrid>
              <a:tr h="642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S.No.</a:t>
                      </a:r>
                      <a:endParaRPr b="1"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CITY 1</a:t>
                      </a:r>
                      <a:endParaRPr b="1"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CITY 2</a:t>
                      </a:r>
                      <a:endParaRPr b="1"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PASSENGERS</a:t>
                      </a:r>
                      <a:endParaRPr b="1"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 CITY 2</a:t>
                      </a:r>
                      <a:endParaRPr b="1"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PASSENGERS</a:t>
                      </a:r>
                      <a:endParaRPr b="1"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FROM CITY 2</a:t>
                      </a:r>
                      <a:endParaRPr b="1"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  <a:tr h="340500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b="1"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136028656</a:t>
                      </a:r>
                      <a:endParaRPr b="1"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  <a:tc hMerge="1"/>
              </a:tr>
              <a:tr h="340500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 TOTAl</a:t>
                      </a:r>
                      <a:endParaRPr b="1"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68136987</a:t>
                      </a:r>
                      <a:endParaRPr b="1"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67891669</a:t>
                      </a:r>
                      <a:endParaRPr b="1"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  <a:tr h="34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251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MUMBAI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DELHI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2,784,752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2,831,167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151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BENGALURU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DELHI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2,221,129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2,243,352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143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BENGALURU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MUMBAI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1,820,305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1,841,479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489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DELHI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SRINAGAR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1,404,653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1,397,251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465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DELHI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KOLKATA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1,396,825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1,307,098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450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DELHI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HYDERABAD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1,306,104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1,291,720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481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DELHI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PUNE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1,275,732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1,256,205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248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MUMBAI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DABOLIM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1,120,143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1,144,547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245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MUMBAI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CHENNAI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1,050,077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1,055,365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AHMEDABAD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DELHI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1,040,187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1,049,451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328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CHENNAI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DELHI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1,015,722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1,030,650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6" name="Google Shape;176;p28"/>
          <p:cNvSpPr txBox="1"/>
          <p:nvPr/>
        </p:nvSpPr>
        <p:spPr>
          <a:xfrm>
            <a:off x="8659150" y="8668550"/>
            <a:ext cx="7935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Understanding the </a:t>
            </a:r>
            <a:r>
              <a:rPr b="1" lang="en-US" sz="2000">
                <a:solidFill>
                  <a:schemeClr val="dk1"/>
                </a:solidFill>
              </a:rPr>
              <a:t>most popular travel routes</a:t>
            </a:r>
            <a:r>
              <a:rPr lang="en-US" sz="2000">
                <a:solidFill>
                  <a:schemeClr val="dk1"/>
                </a:solidFill>
              </a:rPr>
              <a:t> enables targeted marketing.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Personalized route-based offers</a:t>
            </a:r>
            <a:r>
              <a:rPr lang="en-US" sz="2000">
                <a:solidFill>
                  <a:schemeClr val="dk1"/>
                </a:solidFill>
              </a:rPr>
              <a:t> can encourage direct bookings.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